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theme/theme6.xml" ContentType="application/vnd.openxmlformats-officedocument.theme+xml"/>
  <Override PartName="/ppt/slideLayouts/slideLayout12.xml" ContentType="application/vnd.openxmlformats-officedocument.presentationml.slideLayout+xml"/>
  <Override PartName="/ppt/theme/theme7.xml" ContentType="application/vnd.openxmlformats-officedocument.theme+xml"/>
  <Override PartName="/ppt/slideLayouts/slideLayout13.xml" ContentType="application/vnd.openxmlformats-officedocument.presentationml.slideLayout+xml"/>
  <Override PartName="/ppt/theme/theme8.xml" ContentType="application/vnd.openxmlformats-officedocument.theme+xml"/>
  <Override PartName="/ppt/slideLayouts/slideLayout14.xml" ContentType="application/vnd.openxmlformats-officedocument.presentationml.slideLayout+xml"/>
  <Override PartName="/ppt/theme/theme9.xml" ContentType="application/vnd.openxmlformats-officedocument.theme+xml"/>
  <Override PartName="/ppt/slideLayouts/slideLayout15.xml" ContentType="application/vnd.openxmlformats-officedocument.presentationml.slideLayout+xml"/>
  <Override PartName="/ppt/theme/theme10.xml" ContentType="application/vnd.openxmlformats-officedocument.theme+xml"/>
  <Override PartName="/ppt/slideLayouts/slideLayout16.xml" ContentType="application/vnd.openxmlformats-officedocument.presentationml.slideLayout+xml"/>
  <Override PartName="/ppt/theme/theme11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1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0.xml" ContentType="application/vnd.openxmlformats-officedocument.presentationml.slideLayout+xml"/>
  <Override PartName="/ppt/theme/theme13.xml" ContentType="application/vnd.openxmlformats-officedocument.theme+xml"/>
  <Override PartName="/ppt/slideLayouts/slideLayout21.xml" ContentType="application/vnd.openxmlformats-officedocument.presentationml.slideLayout+xml"/>
  <Override PartName="/ppt/theme/theme14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15.xml" ContentType="application/vnd.openxmlformats-officedocument.theme+xml"/>
  <Override PartName="/ppt/slideLayouts/slideLayout24.xml" ContentType="application/vnd.openxmlformats-officedocument.presentationml.slideLayout+xml"/>
  <Override PartName="/ppt/theme/theme16.xml" ContentType="application/vnd.openxmlformats-officedocument.theme+xml"/>
  <Override PartName="/ppt/slideLayouts/slideLayout25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16" r:id="rId2"/>
    <p:sldMasterId id="2147483714" r:id="rId3"/>
    <p:sldMasterId id="2147483696" r:id="rId4"/>
    <p:sldMasterId id="2147483686" r:id="rId5"/>
    <p:sldMasterId id="2147483688" r:id="rId6"/>
    <p:sldMasterId id="2147483694" r:id="rId7"/>
    <p:sldMasterId id="2147483698" r:id="rId8"/>
    <p:sldMasterId id="2147483708" r:id="rId9"/>
    <p:sldMasterId id="2147483710" r:id="rId10"/>
    <p:sldMasterId id="2147483712" r:id="rId11"/>
    <p:sldMasterId id="2147483700" r:id="rId12"/>
    <p:sldMasterId id="2147483704" r:id="rId13"/>
    <p:sldMasterId id="2147483690" r:id="rId14"/>
    <p:sldMasterId id="2147483702" r:id="rId15"/>
    <p:sldMasterId id="2147483706" r:id="rId16"/>
    <p:sldMasterId id="2147483692" r:id="rId17"/>
  </p:sldMasterIdLst>
  <p:notesMasterIdLst>
    <p:notesMasterId r:id="rId47"/>
  </p:notesMasterIdLst>
  <p:handoutMasterIdLst>
    <p:handoutMasterId r:id="rId48"/>
  </p:handoutMasterIdLst>
  <p:sldIdLst>
    <p:sldId id="371" r:id="rId18"/>
    <p:sldId id="437" r:id="rId19"/>
    <p:sldId id="489" r:id="rId20"/>
    <p:sldId id="490" r:id="rId21"/>
    <p:sldId id="495" r:id="rId22"/>
    <p:sldId id="496" r:id="rId23"/>
    <p:sldId id="518" r:id="rId24"/>
    <p:sldId id="492" r:id="rId25"/>
    <p:sldId id="512" r:id="rId26"/>
    <p:sldId id="517" r:id="rId27"/>
    <p:sldId id="500" r:id="rId28"/>
    <p:sldId id="499" r:id="rId29"/>
    <p:sldId id="501" r:id="rId30"/>
    <p:sldId id="524" r:id="rId31"/>
    <p:sldId id="525" r:id="rId32"/>
    <p:sldId id="526" r:id="rId33"/>
    <p:sldId id="503" r:id="rId34"/>
    <p:sldId id="507" r:id="rId35"/>
    <p:sldId id="485" r:id="rId36"/>
    <p:sldId id="530" r:id="rId37"/>
    <p:sldId id="488" r:id="rId38"/>
    <p:sldId id="504" r:id="rId39"/>
    <p:sldId id="513" r:id="rId40"/>
    <p:sldId id="529" r:id="rId41"/>
    <p:sldId id="528" r:id="rId42"/>
    <p:sldId id="527" r:id="rId43"/>
    <p:sldId id="532" r:id="rId44"/>
    <p:sldId id="535" r:id="rId45"/>
    <p:sldId id="474" r:id="rId46"/>
  </p:sldIdLst>
  <p:sldSz cx="12192000" cy="6858000"/>
  <p:notesSz cx="6735763" cy="4519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bilah fahriah" initials="Nf" lastIdx="3" clrIdx="0">
    <p:extLst>
      <p:ext uri="{19B8F6BF-5375-455C-9EA6-DF929625EA0E}">
        <p15:presenceInfo xmlns:p15="http://schemas.microsoft.com/office/powerpoint/2012/main" userId="d2b8303a057eeef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9000"/>
    <a:srgbClr val="0D3969"/>
    <a:srgbClr val="ED7D31"/>
    <a:srgbClr val="5B9BD5"/>
    <a:srgbClr val="FF4B4B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62" autoAdjust="0"/>
    <p:restoredTop sz="94660"/>
  </p:normalViewPr>
  <p:slideViewPr>
    <p:cSldViewPr snapToGrid="0">
      <p:cViewPr varScale="1">
        <p:scale>
          <a:sx n="70" d="100"/>
          <a:sy n="70" d="100"/>
        </p:scale>
        <p:origin x="42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commentAuthors" Target="commentAuthor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handoutMaster" Target="handoutMasters/handoutMaster1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042669-F8A5-49E2-88AD-C43892941052}" type="doc">
      <dgm:prSet loTypeId="urn:microsoft.com/office/officeart/2005/8/layout/process4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4DED1096-D59C-4893-AE60-6E2FF984DA10}">
      <dgm:prSet phldrT="[Text]"/>
      <dgm:spPr/>
      <dgm:t>
        <a:bodyPr/>
        <a:lstStyle/>
        <a:p>
          <a:r>
            <a:rPr lang="id-ID" b="1" dirty="0"/>
            <a:t>UU </a:t>
          </a:r>
          <a:r>
            <a:rPr lang="en-US" b="1" dirty="0"/>
            <a:t>N</a:t>
          </a:r>
          <a:r>
            <a:rPr lang="id-ID" b="1" dirty="0"/>
            <a:t>o 1 Tahun 2011 tentang PKP</a:t>
          </a:r>
        </a:p>
      </dgm:t>
    </dgm:pt>
    <dgm:pt modelId="{0D1E15DC-3E76-4025-B38C-08D421A6DDE6}" type="parTrans" cxnId="{EFCED2BB-3262-4504-ABF6-F6477090E25E}">
      <dgm:prSet/>
      <dgm:spPr/>
      <dgm:t>
        <a:bodyPr/>
        <a:lstStyle/>
        <a:p>
          <a:endParaRPr lang="id-ID"/>
        </a:p>
      </dgm:t>
    </dgm:pt>
    <dgm:pt modelId="{EBE6955C-1737-4D90-9938-572769FBB5C5}" type="sibTrans" cxnId="{EFCED2BB-3262-4504-ABF6-F6477090E25E}">
      <dgm:prSet/>
      <dgm:spPr/>
      <dgm:t>
        <a:bodyPr/>
        <a:lstStyle/>
        <a:p>
          <a:endParaRPr lang="id-ID"/>
        </a:p>
      </dgm:t>
    </dgm:pt>
    <dgm:pt modelId="{7F22C9E4-E1B8-48BA-9243-9C76AF21CB7D}">
      <dgm:prSet phldrT="[Text]"/>
      <dgm:spPr/>
      <dgm:t>
        <a:bodyPr/>
        <a:lstStyle/>
        <a:p>
          <a:r>
            <a:rPr lang="id-ID" b="1" dirty="0"/>
            <a:t>Pasal 23 PP </a:t>
          </a:r>
          <a:r>
            <a:rPr lang="en-US" b="1" dirty="0"/>
            <a:t>N</a:t>
          </a:r>
          <a:r>
            <a:rPr lang="id-ID" b="1" dirty="0"/>
            <a:t>o 14 Tahun 2016 tentang Penyelenggaraan PKP </a:t>
          </a:r>
        </a:p>
      </dgm:t>
    </dgm:pt>
    <dgm:pt modelId="{3FAC949B-1124-4576-821C-050C5B3D2393}" type="parTrans" cxnId="{6F449FED-24EC-4E7F-93BF-37600B15BC7E}">
      <dgm:prSet/>
      <dgm:spPr/>
      <dgm:t>
        <a:bodyPr/>
        <a:lstStyle/>
        <a:p>
          <a:endParaRPr lang="id-ID"/>
        </a:p>
      </dgm:t>
    </dgm:pt>
    <dgm:pt modelId="{CD7C8157-4891-4564-A23D-F72183206CC5}" type="sibTrans" cxnId="{6F449FED-24EC-4E7F-93BF-37600B15BC7E}">
      <dgm:prSet/>
      <dgm:spPr/>
      <dgm:t>
        <a:bodyPr/>
        <a:lstStyle/>
        <a:p>
          <a:endParaRPr lang="id-ID"/>
        </a:p>
      </dgm:t>
    </dgm:pt>
    <dgm:pt modelId="{491C1B5E-A20E-4856-A665-C37147F9091A}">
      <dgm:prSet phldrT="[Text]"/>
      <dgm:spPr/>
      <dgm:t>
        <a:bodyPr/>
        <a:lstStyle/>
        <a:p>
          <a:pPr algn="l"/>
          <a:r>
            <a:rPr lang="id-ID" dirty="0"/>
            <a:t>Perencanaan dan Pelaksanaan                                                           Paska  Selesai Pembangunan PSU</a:t>
          </a:r>
        </a:p>
      </dgm:t>
    </dgm:pt>
    <dgm:pt modelId="{7A9ACFC4-DDFB-4327-9D8C-CB4F12E259AB}" type="parTrans" cxnId="{498602EB-66E2-4A51-BB3A-1DFE9E377E25}">
      <dgm:prSet/>
      <dgm:spPr/>
      <dgm:t>
        <a:bodyPr/>
        <a:lstStyle/>
        <a:p>
          <a:endParaRPr lang="id-ID"/>
        </a:p>
      </dgm:t>
    </dgm:pt>
    <dgm:pt modelId="{3D8C2E16-5B9A-48D9-B709-0C7310426524}" type="sibTrans" cxnId="{498602EB-66E2-4A51-BB3A-1DFE9E377E25}">
      <dgm:prSet/>
      <dgm:spPr/>
      <dgm:t>
        <a:bodyPr/>
        <a:lstStyle/>
        <a:p>
          <a:endParaRPr lang="id-ID"/>
        </a:p>
      </dgm:t>
    </dgm:pt>
    <dgm:pt modelId="{C09F5A97-E062-47F7-A069-B83B929B8BAA}">
      <dgm:prSet phldrT="[Text]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id-ID" b="1" dirty="0"/>
            <a:t>PermenPU </a:t>
          </a:r>
          <a:r>
            <a:rPr lang="en-US" b="1" dirty="0"/>
            <a:t>N</a:t>
          </a:r>
          <a:r>
            <a:rPr lang="id-ID" b="1" dirty="0"/>
            <a:t>o 38 Tahun 2015 tentang </a:t>
          </a:r>
        </a:p>
        <a:p>
          <a:r>
            <a:rPr lang="id-ID" b="1" dirty="0"/>
            <a:t>Bantuan PSU</a:t>
          </a:r>
        </a:p>
      </dgm:t>
    </dgm:pt>
    <dgm:pt modelId="{94975D75-C6A6-4AAF-85E0-9885FD34CD91}" type="parTrans" cxnId="{B1826CAA-2FC3-4572-82D8-8CCA6D679B71}">
      <dgm:prSet/>
      <dgm:spPr/>
      <dgm:t>
        <a:bodyPr/>
        <a:lstStyle/>
        <a:p>
          <a:endParaRPr lang="id-ID"/>
        </a:p>
      </dgm:t>
    </dgm:pt>
    <dgm:pt modelId="{ECB285B2-23D8-4F4A-ABD7-DD2A03555E8E}" type="sibTrans" cxnId="{B1826CAA-2FC3-4572-82D8-8CCA6D679B71}">
      <dgm:prSet/>
      <dgm:spPr/>
      <dgm:t>
        <a:bodyPr/>
        <a:lstStyle/>
        <a:p>
          <a:endParaRPr lang="id-ID"/>
        </a:p>
      </dgm:t>
    </dgm:pt>
    <dgm:pt modelId="{AEC85DB9-AE11-40C2-A21F-02FBA0851A63}">
      <dgm:prSet phldrT="[Text]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id-ID" b="1" dirty="0"/>
            <a:t>Permendagri </a:t>
          </a:r>
          <a:r>
            <a:rPr lang="en-US" b="1" dirty="0"/>
            <a:t>No </a:t>
          </a:r>
          <a:r>
            <a:rPr lang="id-ID" b="1" dirty="0"/>
            <a:t>9 Tahun 2009 tentang  </a:t>
          </a:r>
        </a:p>
        <a:p>
          <a:r>
            <a:rPr lang="id-ID" b="1" dirty="0"/>
            <a:t>Pedoman Penyerahan</a:t>
          </a:r>
        </a:p>
      </dgm:t>
    </dgm:pt>
    <dgm:pt modelId="{BC0099EC-B4FE-4DBF-86E4-A24BC8F99DC0}" type="parTrans" cxnId="{C5F19F35-F39C-4CDE-8F86-B70417CEE7AC}">
      <dgm:prSet/>
      <dgm:spPr/>
      <dgm:t>
        <a:bodyPr/>
        <a:lstStyle/>
        <a:p>
          <a:endParaRPr lang="id-ID"/>
        </a:p>
      </dgm:t>
    </dgm:pt>
    <dgm:pt modelId="{754352AE-7560-4585-A93C-946840727353}" type="sibTrans" cxnId="{C5F19F35-F39C-4CDE-8F86-B70417CEE7AC}">
      <dgm:prSet/>
      <dgm:spPr/>
      <dgm:t>
        <a:bodyPr/>
        <a:lstStyle/>
        <a:p>
          <a:endParaRPr lang="id-ID"/>
        </a:p>
      </dgm:t>
    </dgm:pt>
    <dgm:pt modelId="{817F1413-4BF5-4107-9F03-B8B7B8DBF737}">
      <dgm:prSet custT="1"/>
      <dgm:spPr/>
      <dgm:t>
        <a:bodyPr/>
        <a:lstStyle/>
        <a:p>
          <a:r>
            <a:rPr lang="id-ID" sz="1600" dirty="0"/>
            <a:t>PSU adalah bagian dari Perumahan (Pasal 20, 21, 22, dan 23 UU no 1 Tahun 2011)</a:t>
          </a:r>
        </a:p>
      </dgm:t>
    </dgm:pt>
    <dgm:pt modelId="{311F35BA-0C29-403B-8FC8-826A50594EF3}" type="parTrans" cxnId="{C9CBDBDB-19EE-4330-98B8-0B01B53F04FB}">
      <dgm:prSet/>
      <dgm:spPr/>
      <dgm:t>
        <a:bodyPr/>
        <a:lstStyle/>
        <a:p>
          <a:endParaRPr lang="id-ID"/>
        </a:p>
      </dgm:t>
    </dgm:pt>
    <dgm:pt modelId="{CD9CCE21-2792-4881-B11A-A6A0E6C79140}" type="sibTrans" cxnId="{C9CBDBDB-19EE-4330-98B8-0B01B53F04FB}">
      <dgm:prSet/>
      <dgm:spPr/>
      <dgm:t>
        <a:bodyPr/>
        <a:lstStyle/>
        <a:p>
          <a:endParaRPr lang="id-ID"/>
        </a:p>
      </dgm:t>
    </dgm:pt>
    <dgm:pt modelId="{7350BBF8-4250-4075-910F-BCE32AC205BD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id-ID" sz="1200" dirty="0"/>
            <a:t>Penyerahan saat berakhirnya masa Pemeliharaan dan Perawatan</a:t>
          </a:r>
        </a:p>
      </dgm:t>
    </dgm:pt>
    <dgm:pt modelId="{7EF971FC-8D4F-4BA2-AA99-950B2E8BDB7F}" type="parTrans" cxnId="{173DB5DA-A376-48A3-813C-5B040CE41084}">
      <dgm:prSet/>
      <dgm:spPr/>
      <dgm:t>
        <a:bodyPr/>
        <a:lstStyle/>
        <a:p>
          <a:endParaRPr lang="id-ID"/>
        </a:p>
      </dgm:t>
    </dgm:pt>
    <dgm:pt modelId="{A6323B05-63C0-4BED-97D0-FA00DAAFF5FA}" type="sibTrans" cxnId="{173DB5DA-A376-48A3-813C-5B040CE41084}">
      <dgm:prSet/>
      <dgm:spPr/>
      <dgm:t>
        <a:bodyPr/>
        <a:lstStyle/>
        <a:p>
          <a:endParaRPr lang="id-ID"/>
        </a:p>
      </dgm:t>
    </dgm:pt>
    <dgm:pt modelId="{A974930C-E65D-4954-901F-CD494F8B5C74}">
      <dgm:prSet phldrT="[Text]" custT="1"/>
      <dgm:spPr>
        <a:solidFill>
          <a:schemeClr val="accent2">
            <a:alpha val="90000"/>
          </a:schemeClr>
        </a:solidFill>
      </dgm:spPr>
      <dgm:t>
        <a:bodyPr/>
        <a:lstStyle/>
        <a:p>
          <a:r>
            <a:rPr lang="id-ID" sz="1400" dirty="0">
              <a:solidFill>
                <a:schemeClr val="bg1"/>
              </a:solidFill>
            </a:rPr>
            <a:t>PSU yang telah selesai dibangun harus diserahkan kepada Pemda </a:t>
          </a:r>
        </a:p>
      </dgm:t>
    </dgm:pt>
    <dgm:pt modelId="{08DF7F6D-F381-4EDD-AD91-F6842C45554F}" type="sibTrans" cxnId="{EE094620-334E-44B3-8182-F439BFFC85F4}">
      <dgm:prSet/>
      <dgm:spPr/>
      <dgm:t>
        <a:bodyPr/>
        <a:lstStyle/>
        <a:p>
          <a:endParaRPr lang="id-ID"/>
        </a:p>
      </dgm:t>
    </dgm:pt>
    <dgm:pt modelId="{8EFFC698-7989-45FD-9997-50B4AB4218B3}" type="parTrans" cxnId="{EE094620-334E-44B3-8182-F439BFFC85F4}">
      <dgm:prSet/>
      <dgm:spPr/>
      <dgm:t>
        <a:bodyPr/>
        <a:lstStyle/>
        <a:p>
          <a:endParaRPr lang="id-ID"/>
        </a:p>
      </dgm:t>
    </dgm:pt>
    <dgm:pt modelId="{25A422C0-4555-4A81-9C1A-969C5E8908E0}">
      <dgm:prSet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id-ID" sz="1400" dirty="0"/>
            <a:t>Dapat bertahap</a:t>
          </a:r>
        </a:p>
      </dgm:t>
    </dgm:pt>
    <dgm:pt modelId="{E9FFEC17-4F28-4F1C-8AA4-0805A349D389}" type="parTrans" cxnId="{83896416-DD4D-4C88-B5B9-BB5C5F555343}">
      <dgm:prSet/>
      <dgm:spPr/>
      <dgm:t>
        <a:bodyPr/>
        <a:lstStyle/>
        <a:p>
          <a:endParaRPr lang="id-ID"/>
        </a:p>
      </dgm:t>
    </dgm:pt>
    <dgm:pt modelId="{CAEB7308-4E45-485E-A1B8-B35A253A30C8}" type="sibTrans" cxnId="{83896416-DD4D-4C88-B5B9-BB5C5F555343}">
      <dgm:prSet/>
      <dgm:spPr/>
      <dgm:t>
        <a:bodyPr/>
        <a:lstStyle/>
        <a:p>
          <a:endParaRPr lang="id-ID"/>
        </a:p>
      </dgm:t>
    </dgm:pt>
    <dgm:pt modelId="{D5D085C9-09C5-4EA5-8E05-01C82F92B8AD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id-ID" sz="1300" dirty="0"/>
            <a:t>Diatur lebih lanjut dengan </a:t>
          </a:r>
          <a:r>
            <a:rPr lang="id-ID" sz="1400" dirty="0"/>
            <a:t>Permendagri</a:t>
          </a:r>
        </a:p>
      </dgm:t>
    </dgm:pt>
    <dgm:pt modelId="{066246C6-5F3E-4717-9976-42040E180742}" type="parTrans" cxnId="{5D86D100-DDD0-4B5A-AF42-E14C50D2F8C8}">
      <dgm:prSet/>
      <dgm:spPr/>
      <dgm:t>
        <a:bodyPr/>
        <a:lstStyle/>
        <a:p>
          <a:endParaRPr lang="id-ID"/>
        </a:p>
      </dgm:t>
    </dgm:pt>
    <dgm:pt modelId="{D0E96CE4-AEF9-448D-9A7A-60D9B2BFAABF}" type="sibTrans" cxnId="{5D86D100-DDD0-4B5A-AF42-E14C50D2F8C8}">
      <dgm:prSet/>
      <dgm:spPr/>
      <dgm:t>
        <a:bodyPr/>
        <a:lstStyle/>
        <a:p>
          <a:endParaRPr lang="id-ID"/>
        </a:p>
      </dgm:t>
    </dgm:pt>
    <dgm:pt modelId="{B74F2A01-F21E-4F1C-95D9-9B0372A4B430}">
      <dgm:prSet phldrT="[Text]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id-ID" b="1" dirty="0"/>
            <a:t>PermenPUPR </a:t>
          </a:r>
          <a:r>
            <a:rPr lang="en-US" b="1" dirty="0"/>
            <a:t> No </a:t>
          </a:r>
          <a:r>
            <a:rPr lang="id-ID" b="1" dirty="0"/>
            <a:t>3 Tahun 2018</a:t>
          </a:r>
        </a:p>
        <a:p>
          <a:r>
            <a:rPr lang="id-ID" b="1" dirty="0"/>
            <a:t>Perubahan Permenpu Bantuan PSU</a:t>
          </a:r>
        </a:p>
      </dgm:t>
    </dgm:pt>
    <dgm:pt modelId="{DE6BC7B6-3276-42B1-820C-B363F5905501}" type="parTrans" cxnId="{B38131E1-7795-42E6-BBB8-1687E8AFAB03}">
      <dgm:prSet/>
      <dgm:spPr/>
      <dgm:t>
        <a:bodyPr/>
        <a:lstStyle/>
        <a:p>
          <a:endParaRPr lang="id-ID"/>
        </a:p>
      </dgm:t>
    </dgm:pt>
    <dgm:pt modelId="{A37048E4-B8B2-4D18-81C7-79FED6EE1A51}" type="sibTrans" cxnId="{B38131E1-7795-42E6-BBB8-1687E8AFAB03}">
      <dgm:prSet/>
      <dgm:spPr/>
      <dgm:t>
        <a:bodyPr/>
        <a:lstStyle/>
        <a:p>
          <a:endParaRPr lang="id-ID"/>
        </a:p>
      </dgm:t>
    </dgm:pt>
    <dgm:pt modelId="{30119E81-1C59-47A1-8D14-C44886FA5106}" type="pres">
      <dgm:prSet presAssocID="{15042669-F8A5-49E2-88AD-C4389294105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5014CD-45A1-497A-B76E-D1DAA88BA1D7}" type="pres">
      <dgm:prSet presAssocID="{491C1B5E-A20E-4856-A665-C37147F9091A}" presName="boxAndChildren" presStyleCnt="0"/>
      <dgm:spPr/>
    </dgm:pt>
    <dgm:pt modelId="{2901B718-E9F8-43C6-98B1-624E9225464A}" type="pres">
      <dgm:prSet presAssocID="{491C1B5E-A20E-4856-A665-C37147F9091A}" presName="parentTextBox" presStyleLbl="node1" presStyleIdx="0" presStyleCnt="3"/>
      <dgm:spPr/>
      <dgm:t>
        <a:bodyPr/>
        <a:lstStyle/>
        <a:p>
          <a:endParaRPr lang="en-US"/>
        </a:p>
      </dgm:t>
    </dgm:pt>
    <dgm:pt modelId="{1B2AF123-3FC6-451D-8771-8592D3D9C9EF}" type="pres">
      <dgm:prSet presAssocID="{491C1B5E-A20E-4856-A665-C37147F9091A}" presName="entireBox" presStyleLbl="node1" presStyleIdx="0" presStyleCnt="3"/>
      <dgm:spPr/>
      <dgm:t>
        <a:bodyPr/>
        <a:lstStyle/>
        <a:p>
          <a:endParaRPr lang="en-US"/>
        </a:p>
      </dgm:t>
    </dgm:pt>
    <dgm:pt modelId="{080B6E89-8B17-47E1-933F-C0954FE3A1F9}" type="pres">
      <dgm:prSet presAssocID="{491C1B5E-A20E-4856-A665-C37147F9091A}" presName="descendantBox" presStyleCnt="0"/>
      <dgm:spPr/>
    </dgm:pt>
    <dgm:pt modelId="{2D3D17B2-BF86-40DB-9048-EDBB030E044E}" type="pres">
      <dgm:prSet presAssocID="{C09F5A97-E062-47F7-A069-B83B929B8BAA}" presName="childTextBox" presStyleLbl="fgAccFollow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994D28-3A1D-4BF6-BA27-E588F83AC92B}" type="pres">
      <dgm:prSet presAssocID="{AEC85DB9-AE11-40C2-A21F-02FBA0851A63}" presName="childTextBox" presStyleLbl="fgAccFollowNode1" presStyleIdx="1" presStyleCnt="8" custScaleY="109974" custLinFactX="49" custLinFactNeighborX="100000" custLinFactNeighborY="-50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3670A2-DDF4-4849-9B8A-9A5A730C03DC}" type="pres">
      <dgm:prSet presAssocID="{B74F2A01-F21E-4F1C-95D9-9B0372A4B430}" presName="childTextBox" presStyleLbl="fgAccFollowNode1" presStyleIdx="2" presStyleCnt="8" custScaleY="128453" custLinFactX="-49" custLinFactNeighborX="-100000" custLinFactNeighborY="-6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AE7CAC-765F-4900-B987-58922DD3000D}" type="pres">
      <dgm:prSet presAssocID="{CD7C8157-4891-4564-A23D-F72183206CC5}" presName="sp" presStyleCnt="0"/>
      <dgm:spPr/>
    </dgm:pt>
    <dgm:pt modelId="{BB24B6CE-9A9D-4276-936A-B000876E8137}" type="pres">
      <dgm:prSet presAssocID="{7F22C9E4-E1B8-48BA-9243-9C76AF21CB7D}" presName="arrowAndChildren" presStyleCnt="0"/>
      <dgm:spPr/>
    </dgm:pt>
    <dgm:pt modelId="{EC072D07-6D18-4884-A79E-14A3088EE105}" type="pres">
      <dgm:prSet presAssocID="{7F22C9E4-E1B8-48BA-9243-9C76AF21CB7D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77BF8394-4FF1-4B7B-BA19-4F8BB7DCA1B4}" type="pres">
      <dgm:prSet presAssocID="{7F22C9E4-E1B8-48BA-9243-9C76AF21CB7D}" presName="arrow" presStyleLbl="node1" presStyleIdx="1" presStyleCnt="3"/>
      <dgm:spPr/>
      <dgm:t>
        <a:bodyPr/>
        <a:lstStyle/>
        <a:p>
          <a:endParaRPr lang="en-US"/>
        </a:p>
      </dgm:t>
    </dgm:pt>
    <dgm:pt modelId="{1AA00874-4F0D-4A41-A15C-B85866EAEBF6}" type="pres">
      <dgm:prSet presAssocID="{7F22C9E4-E1B8-48BA-9243-9C76AF21CB7D}" presName="descendantArrow" presStyleCnt="0"/>
      <dgm:spPr/>
    </dgm:pt>
    <dgm:pt modelId="{A21C0972-C0C2-42BD-B80D-0E5A977578BA}" type="pres">
      <dgm:prSet presAssocID="{A974930C-E65D-4954-901F-CD494F8B5C74}" presName="childTextArrow" presStyleLbl="fgAccFollowNode1" presStyleIdx="3" presStyleCnt="8" custScaleX="1696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F94917-5E8F-4B2D-8AE8-D5AA65FFBF42}" type="pres">
      <dgm:prSet presAssocID="{7350BBF8-4250-4075-910F-BCE32AC205BD}" presName="childTextArrow" presStyleLbl="fgAccFollowNode1" presStyleIdx="4" presStyleCnt="8" custScaleX="141055" custLinFactNeighborX="595" custLinFactNeighborY="-41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32541D-E580-455C-A100-2228A33260D1}" type="pres">
      <dgm:prSet presAssocID="{25A422C0-4555-4A81-9C1A-969C5E8908E0}" presName="childTextArrow" presStyleLbl="fg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EA4C69-E708-4A55-997B-348D4A020214}" type="pres">
      <dgm:prSet presAssocID="{D5D085C9-09C5-4EA5-8E05-01C82F92B8AD}" presName="childTextArrow" presStyleLbl="fgAccFollowNode1" presStyleIdx="6" presStyleCnt="8" custScaleX="1228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9BE40C-F2F4-444B-8FC6-87ECD673A55B}" type="pres">
      <dgm:prSet presAssocID="{EBE6955C-1737-4D90-9938-572769FBB5C5}" presName="sp" presStyleCnt="0"/>
      <dgm:spPr/>
    </dgm:pt>
    <dgm:pt modelId="{3DE25EFD-4F26-48FB-9E27-8EE91926DE46}" type="pres">
      <dgm:prSet presAssocID="{4DED1096-D59C-4893-AE60-6E2FF984DA10}" presName="arrowAndChildren" presStyleCnt="0"/>
      <dgm:spPr/>
    </dgm:pt>
    <dgm:pt modelId="{947E6230-F2DE-467E-93EA-0E8774474D32}" type="pres">
      <dgm:prSet presAssocID="{4DED1096-D59C-4893-AE60-6E2FF984DA10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1BE4306B-5086-45C4-A37D-A6B407CCF000}" type="pres">
      <dgm:prSet presAssocID="{4DED1096-D59C-4893-AE60-6E2FF984DA10}" presName="arrow" presStyleLbl="node1" presStyleIdx="2" presStyleCnt="3" custLinFactNeighborY="-15"/>
      <dgm:spPr/>
      <dgm:t>
        <a:bodyPr/>
        <a:lstStyle/>
        <a:p>
          <a:endParaRPr lang="en-US"/>
        </a:p>
      </dgm:t>
    </dgm:pt>
    <dgm:pt modelId="{6F4C5B23-87B5-4D09-B3BF-33570154A397}" type="pres">
      <dgm:prSet presAssocID="{4DED1096-D59C-4893-AE60-6E2FF984DA10}" presName="descendantArrow" presStyleCnt="0"/>
      <dgm:spPr/>
    </dgm:pt>
    <dgm:pt modelId="{5385B06B-CDB7-4E18-9AEE-6F1415DA7F6A}" type="pres">
      <dgm:prSet presAssocID="{817F1413-4BF5-4107-9F03-B8B7B8DBF737}" presName="childTextArrow" presStyleLbl="fgAccFollow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4F2059-74FA-4FFF-A3EE-4DE473192096}" type="presOf" srcId="{4DED1096-D59C-4893-AE60-6E2FF984DA10}" destId="{947E6230-F2DE-467E-93EA-0E8774474D32}" srcOrd="0" destOrd="0" presId="urn:microsoft.com/office/officeart/2005/8/layout/process4"/>
    <dgm:cxn modelId="{173DB5DA-A376-48A3-813C-5B040CE41084}" srcId="{7F22C9E4-E1B8-48BA-9243-9C76AF21CB7D}" destId="{7350BBF8-4250-4075-910F-BCE32AC205BD}" srcOrd="1" destOrd="0" parTransId="{7EF971FC-8D4F-4BA2-AA99-950B2E8BDB7F}" sibTransId="{A6323B05-63C0-4BED-97D0-FA00DAAFF5FA}"/>
    <dgm:cxn modelId="{CAFABFC9-7AA3-4586-8C2D-51E42AFB996F}" type="presOf" srcId="{25A422C0-4555-4A81-9C1A-969C5E8908E0}" destId="{8C32541D-E580-455C-A100-2228A33260D1}" srcOrd="0" destOrd="0" presId="urn:microsoft.com/office/officeart/2005/8/layout/process4"/>
    <dgm:cxn modelId="{B40F05F1-E352-45F0-ADFC-D0B1D77234C4}" type="presOf" srcId="{7F22C9E4-E1B8-48BA-9243-9C76AF21CB7D}" destId="{77BF8394-4FF1-4B7B-BA19-4F8BB7DCA1B4}" srcOrd="1" destOrd="0" presId="urn:microsoft.com/office/officeart/2005/8/layout/process4"/>
    <dgm:cxn modelId="{9ACE472C-F74E-4423-8DD9-C89EB5C4E0EA}" type="presOf" srcId="{B74F2A01-F21E-4F1C-95D9-9B0372A4B430}" destId="{D53670A2-DDF4-4849-9B8A-9A5A730C03DC}" srcOrd="0" destOrd="0" presId="urn:microsoft.com/office/officeart/2005/8/layout/process4"/>
    <dgm:cxn modelId="{C5F19F35-F39C-4CDE-8F86-B70417CEE7AC}" srcId="{491C1B5E-A20E-4856-A665-C37147F9091A}" destId="{AEC85DB9-AE11-40C2-A21F-02FBA0851A63}" srcOrd="1" destOrd="0" parTransId="{BC0099EC-B4FE-4DBF-86E4-A24BC8F99DC0}" sibTransId="{754352AE-7560-4585-A93C-946840727353}"/>
    <dgm:cxn modelId="{6F449FED-24EC-4E7F-93BF-37600B15BC7E}" srcId="{15042669-F8A5-49E2-88AD-C43892941052}" destId="{7F22C9E4-E1B8-48BA-9243-9C76AF21CB7D}" srcOrd="1" destOrd="0" parTransId="{3FAC949B-1124-4576-821C-050C5B3D2393}" sibTransId="{CD7C8157-4891-4564-A23D-F72183206CC5}"/>
    <dgm:cxn modelId="{52A5E5B5-2409-4A82-B09A-7A37D538C32E}" type="presOf" srcId="{A974930C-E65D-4954-901F-CD494F8B5C74}" destId="{A21C0972-C0C2-42BD-B80D-0E5A977578BA}" srcOrd="0" destOrd="0" presId="urn:microsoft.com/office/officeart/2005/8/layout/process4"/>
    <dgm:cxn modelId="{5D86D100-DDD0-4B5A-AF42-E14C50D2F8C8}" srcId="{7F22C9E4-E1B8-48BA-9243-9C76AF21CB7D}" destId="{D5D085C9-09C5-4EA5-8E05-01C82F92B8AD}" srcOrd="3" destOrd="0" parTransId="{066246C6-5F3E-4717-9976-42040E180742}" sibTransId="{D0E96CE4-AEF9-448D-9A7A-60D9B2BFAABF}"/>
    <dgm:cxn modelId="{38DEA292-6080-453B-9D27-BE7F2232E180}" type="presOf" srcId="{D5D085C9-09C5-4EA5-8E05-01C82F92B8AD}" destId="{A9EA4C69-E708-4A55-997B-348D4A020214}" srcOrd="0" destOrd="0" presId="urn:microsoft.com/office/officeart/2005/8/layout/process4"/>
    <dgm:cxn modelId="{52855674-23DD-46A9-8AC3-2F42128C19E7}" type="presOf" srcId="{15042669-F8A5-49E2-88AD-C43892941052}" destId="{30119E81-1C59-47A1-8D14-C44886FA5106}" srcOrd="0" destOrd="0" presId="urn:microsoft.com/office/officeart/2005/8/layout/process4"/>
    <dgm:cxn modelId="{47FB5828-0696-414D-9F46-5116A8E12B30}" type="presOf" srcId="{7F22C9E4-E1B8-48BA-9243-9C76AF21CB7D}" destId="{EC072D07-6D18-4884-A79E-14A3088EE105}" srcOrd="0" destOrd="0" presId="urn:microsoft.com/office/officeart/2005/8/layout/process4"/>
    <dgm:cxn modelId="{51F26398-2BF2-4D4B-8204-72EE75EBD9B5}" type="presOf" srcId="{817F1413-4BF5-4107-9F03-B8B7B8DBF737}" destId="{5385B06B-CDB7-4E18-9AEE-6F1415DA7F6A}" srcOrd="0" destOrd="0" presId="urn:microsoft.com/office/officeart/2005/8/layout/process4"/>
    <dgm:cxn modelId="{C9CBDBDB-19EE-4330-98B8-0B01B53F04FB}" srcId="{4DED1096-D59C-4893-AE60-6E2FF984DA10}" destId="{817F1413-4BF5-4107-9F03-B8B7B8DBF737}" srcOrd="0" destOrd="0" parTransId="{311F35BA-0C29-403B-8FC8-826A50594EF3}" sibTransId="{CD9CCE21-2792-4881-B11A-A6A0E6C79140}"/>
    <dgm:cxn modelId="{B38131E1-7795-42E6-BBB8-1687E8AFAB03}" srcId="{491C1B5E-A20E-4856-A665-C37147F9091A}" destId="{B74F2A01-F21E-4F1C-95D9-9B0372A4B430}" srcOrd="2" destOrd="0" parTransId="{DE6BC7B6-3276-42B1-820C-B363F5905501}" sibTransId="{A37048E4-B8B2-4D18-81C7-79FED6EE1A51}"/>
    <dgm:cxn modelId="{DE3BCC11-378E-460F-AE16-421905D9C925}" type="presOf" srcId="{C09F5A97-E062-47F7-A069-B83B929B8BAA}" destId="{2D3D17B2-BF86-40DB-9048-EDBB030E044E}" srcOrd="0" destOrd="0" presId="urn:microsoft.com/office/officeart/2005/8/layout/process4"/>
    <dgm:cxn modelId="{EE094620-334E-44B3-8182-F439BFFC85F4}" srcId="{7F22C9E4-E1B8-48BA-9243-9C76AF21CB7D}" destId="{A974930C-E65D-4954-901F-CD494F8B5C74}" srcOrd="0" destOrd="0" parTransId="{8EFFC698-7989-45FD-9997-50B4AB4218B3}" sibTransId="{08DF7F6D-F381-4EDD-AD91-F6842C45554F}"/>
    <dgm:cxn modelId="{83896416-DD4D-4C88-B5B9-BB5C5F555343}" srcId="{7F22C9E4-E1B8-48BA-9243-9C76AF21CB7D}" destId="{25A422C0-4555-4A81-9C1A-969C5E8908E0}" srcOrd="2" destOrd="0" parTransId="{E9FFEC17-4F28-4F1C-8AA4-0805A349D389}" sibTransId="{CAEB7308-4E45-485E-A1B8-B35A253A30C8}"/>
    <dgm:cxn modelId="{EFCED2BB-3262-4504-ABF6-F6477090E25E}" srcId="{15042669-F8A5-49E2-88AD-C43892941052}" destId="{4DED1096-D59C-4893-AE60-6E2FF984DA10}" srcOrd="0" destOrd="0" parTransId="{0D1E15DC-3E76-4025-B38C-08D421A6DDE6}" sibTransId="{EBE6955C-1737-4D90-9938-572769FBB5C5}"/>
    <dgm:cxn modelId="{498602EB-66E2-4A51-BB3A-1DFE9E377E25}" srcId="{15042669-F8A5-49E2-88AD-C43892941052}" destId="{491C1B5E-A20E-4856-A665-C37147F9091A}" srcOrd="2" destOrd="0" parTransId="{7A9ACFC4-DDFB-4327-9D8C-CB4F12E259AB}" sibTransId="{3D8C2E16-5B9A-48D9-B709-0C7310426524}"/>
    <dgm:cxn modelId="{3FE97CF2-1CB7-417D-B9DF-B4EBA1438E05}" type="presOf" srcId="{4DED1096-D59C-4893-AE60-6E2FF984DA10}" destId="{1BE4306B-5086-45C4-A37D-A6B407CCF000}" srcOrd="1" destOrd="0" presId="urn:microsoft.com/office/officeart/2005/8/layout/process4"/>
    <dgm:cxn modelId="{B1826CAA-2FC3-4572-82D8-8CCA6D679B71}" srcId="{491C1B5E-A20E-4856-A665-C37147F9091A}" destId="{C09F5A97-E062-47F7-A069-B83B929B8BAA}" srcOrd="0" destOrd="0" parTransId="{94975D75-C6A6-4AAF-85E0-9885FD34CD91}" sibTransId="{ECB285B2-23D8-4F4A-ABD7-DD2A03555E8E}"/>
    <dgm:cxn modelId="{FC6338D0-B451-4D65-81DD-91FDB64D58BE}" type="presOf" srcId="{AEC85DB9-AE11-40C2-A21F-02FBA0851A63}" destId="{C2994D28-3A1D-4BF6-BA27-E588F83AC92B}" srcOrd="0" destOrd="0" presId="urn:microsoft.com/office/officeart/2005/8/layout/process4"/>
    <dgm:cxn modelId="{E084628E-579C-41FC-BA7A-C7153C56692B}" type="presOf" srcId="{491C1B5E-A20E-4856-A665-C37147F9091A}" destId="{1B2AF123-3FC6-451D-8771-8592D3D9C9EF}" srcOrd="1" destOrd="0" presId="urn:microsoft.com/office/officeart/2005/8/layout/process4"/>
    <dgm:cxn modelId="{A35AC52E-408E-49A5-97ED-7628AC7742A8}" type="presOf" srcId="{491C1B5E-A20E-4856-A665-C37147F9091A}" destId="{2901B718-E9F8-43C6-98B1-624E9225464A}" srcOrd="0" destOrd="0" presId="urn:microsoft.com/office/officeart/2005/8/layout/process4"/>
    <dgm:cxn modelId="{525A6E24-9327-4D88-B406-5F7CA9BC2416}" type="presOf" srcId="{7350BBF8-4250-4075-910F-BCE32AC205BD}" destId="{BAF94917-5E8F-4B2D-8AE8-D5AA65FFBF42}" srcOrd="0" destOrd="0" presId="urn:microsoft.com/office/officeart/2005/8/layout/process4"/>
    <dgm:cxn modelId="{BA4A27BB-2876-4262-9D44-4287A2D35879}" type="presParOf" srcId="{30119E81-1C59-47A1-8D14-C44886FA5106}" destId="{885014CD-45A1-497A-B76E-D1DAA88BA1D7}" srcOrd="0" destOrd="0" presId="urn:microsoft.com/office/officeart/2005/8/layout/process4"/>
    <dgm:cxn modelId="{FFF59167-8EBB-4911-9789-76F8AA31A238}" type="presParOf" srcId="{885014CD-45A1-497A-B76E-D1DAA88BA1D7}" destId="{2901B718-E9F8-43C6-98B1-624E9225464A}" srcOrd="0" destOrd="0" presId="urn:microsoft.com/office/officeart/2005/8/layout/process4"/>
    <dgm:cxn modelId="{DE789F16-1190-4047-98CD-B1225EEB9267}" type="presParOf" srcId="{885014CD-45A1-497A-B76E-D1DAA88BA1D7}" destId="{1B2AF123-3FC6-451D-8771-8592D3D9C9EF}" srcOrd="1" destOrd="0" presId="urn:microsoft.com/office/officeart/2005/8/layout/process4"/>
    <dgm:cxn modelId="{803AD00B-8C13-4A31-86A6-11A2B2FFF153}" type="presParOf" srcId="{885014CD-45A1-497A-B76E-D1DAA88BA1D7}" destId="{080B6E89-8B17-47E1-933F-C0954FE3A1F9}" srcOrd="2" destOrd="0" presId="urn:microsoft.com/office/officeart/2005/8/layout/process4"/>
    <dgm:cxn modelId="{584A1802-3E0D-4094-AC77-540BAD03B374}" type="presParOf" srcId="{080B6E89-8B17-47E1-933F-C0954FE3A1F9}" destId="{2D3D17B2-BF86-40DB-9048-EDBB030E044E}" srcOrd="0" destOrd="0" presId="urn:microsoft.com/office/officeart/2005/8/layout/process4"/>
    <dgm:cxn modelId="{731EB4AF-1F27-4237-AF9A-F617BFBAFB93}" type="presParOf" srcId="{080B6E89-8B17-47E1-933F-C0954FE3A1F9}" destId="{C2994D28-3A1D-4BF6-BA27-E588F83AC92B}" srcOrd="1" destOrd="0" presId="urn:microsoft.com/office/officeart/2005/8/layout/process4"/>
    <dgm:cxn modelId="{CDE6AF5C-ABEB-48F9-8A56-A715A6689DCE}" type="presParOf" srcId="{080B6E89-8B17-47E1-933F-C0954FE3A1F9}" destId="{D53670A2-DDF4-4849-9B8A-9A5A730C03DC}" srcOrd="2" destOrd="0" presId="urn:microsoft.com/office/officeart/2005/8/layout/process4"/>
    <dgm:cxn modelId="{B976B7E9-D704-4CFD-85CC-32A679F5FBDE}" type="presParOf" srcId="{30119E81-1C59-47A1-8D14-C44886FA5106}" destId="{DFAE7CAC-765F-4900-B987-58922DD3000D}" srcOrd="1" destOrd="0" presId="urn:microsoft.com/office/officeart/2005/8/layout/process4"/>
    <dgm:cxn modelId="{5FF39260-D7D3-4C2B-B25D-1F605B0B6D25}" type="presParOf" srcId="{30119E81-1C59-47A1-8D14-C44886FA5106}" destId="{BB24B6CE-9A9D-4276-936A-B000876E8137}" srcOrd="2" destOrd="0" presId="urn:microsoft.com/office/officeart/2005/8/layout/process4"/>
    <dgm:cxn modelId="{7161BE59-3B5E-4313-B540-AF080334EED4}" type="presParOf" srcId="{BB24B6CE-9A9D-4276-936A-B000876E8137}" destId="{EC072D07-6D18-4884-A79E-14A3088EE105}" srcOrd="0" destOrd="0" presId="urn:microsoft.com/office/officeart/2005/8/layout/process4"/>
    <dgm:cxn modelId="{ECFB544D-7B32-4F0A-958F-9D81C414134C}" type="presParOf" srcId="{BB24B6CE-9A9D-4276-936A-B000876E8137}" destId="{77BF8394-4FF1-4B7B-BA19-4F8BB7DCA1B4}" srcOrd="1" destOrd="0" presId="urn:microsoft.com/office/officeart/2005/8/layout/process4"/>
    <dgm:cxn modelId="{D61EF595-49E8-44F7-BF01-AC60472872E5}" type="presParOf" srcId="{BB24B6CE-9A9D-4276-936A-B000876E8137}" destId="{1AA00874-4F0D-4A41-A15C-B85866EAEBF6}" srcOrd="2" destOrd="0" presId="urn:microsoft.com/office/officeart/2005/8/layout/process4"/>
    <dgm:cxn modelId="{71CAE98F-2031-47AC-A51D-893FBB972728}" type="presParOf" srcId="{1AA00874-4F0D-4A41-A15C-B85866EAEBF6}" destId="{A21C0972-C0C2-42BD-B80D-0E5A977578BA}" srcOrd="0" destOrd="0" presId="urn:microsoft.com/office/officeart/2005/8/layout/process4"/>
    <dgm:cxn modelId="{4BBEFEDF-561D-4D54-A54A-95DD151F457B}" type="presParOf" srcId="{1AA00874-4F0D-4A41-A15C-B85866EAEBF6}" destId="{BAF94917-5E8F-4B2D-8AE8-D5AA65FFBF42}" srcOrd="1" destOrd="0" presId="urn:microsoft.com/office/officeart/2005/8/layout/process4"/>
    <dgm:cxn modelId="{1B569952-ABCE-4EB8-91F2-B21530074D66}" type="presParOf" srcId="{1AA00874-4F0D-4A41-A15C-B85866EAEBF6}" destId="{8C32541D-E580-455C-A100-2228A33260D1}" srcOrd="2" destOrd="0" presId="urn:microsoft.com/office/officeart/2005/8/layout/process4"/>
    <dgm:cxn modelId="{5D8F199E-12F3-4512-9571-797113532FE2}" type="presParOf" srcId="{1AA00874-4F0D-4A41-A15C-B85866EAEBF6}" destId="{A9EA4C69-E708-4A55-997B-348D4A020214}" srcOrd="3" destOrd="0" presId="urn:microsoft.com/office/officeart/2005/8/layout/process4"/>
    <dgm:cxn modelId="{0B8F6B1E-5B38-410B-9C39-0E044F3EA0D0}" type="presParOf" srcId="{30119E81-1C59-47A1-8D14-C44886FA5106}" destId="{C09BE40C-F2F4-444B-8FC6-87ECD673A55B}" srcOrd="3" destOrd="0" presId="urn:microsoft.com/office/officeart/2005/8/layout/process4"/>
    <dgm:cxn modelId="{FD82085F-3A9E-4222-BDEC-7135E4709053}" type="presParOf" srcId="{30119E81-1C59-47A1-8D14-C44886FA5106}" destId="{3DE25EFD-4F26-48FB-9E27-8EE91926DE46}" srcOrd="4" destOrd="0" presId="urn:microsoft.com/office/officeart/2005/8/layout/process4"/>
    <dgm:cxn modelId="{FC2E3083-6B20-448A-B6AA-3E5B9207ACBA}" type="presParOf" srcId="{3DE25EFD-4F26-48FB-9E27-8EE91926DE46}" destId="{947E6230-F2DE-467E-93EA-0E8774474D32}" srcOrd="0" destOrd="0" presId="urn:microsoft.com/office/officeart/2005/8/layout/process4"/>
    <dgm:cxn modelId="{F6AC1D93-C8CA-4880-A8CD-550F20E25225}" type="presParOf" srcId="{3DE25EFD-4F26-48FB-9E27-8EE91926DE46}" destId="{1BE4306B-5086-45C4-A37D-A6B407CCF000}" srcOrd="1" destOrd="0" presId="urn:microsoft.com/office/officeart/2005/8/layout/process4"/>
    <dgm:cxn modelId="{FA9D612E-DF18-40AC-9E13-4A3D05C3A26E}" type="presParOf" srcId="{3DE25EFD-4F26-48FB-9E27-8EE91926DE46}" destId="{6F4C5B23-87B5-4D09-B3BF-33570154A397}" srcOrd="2" destOrd="0" presId="urn:microsoft.com/office/officeart/2005/8/layout/process4"/>
    <dgm:cxn modelId="{4FE1FBAD-1268-4823-A910-563338782FA0}" type="presParOf" srcId="{6F4C5B23-87B5-4D09-B3BF-33570154A397}" destId="{5385B06B-CDB7-4E18-9AEE-6F1415DA7F6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B065D2-8FC5-0D49-BEC5-80607CE80E5F}" type="doc">
      <dgm:prSet loTypeId="urn:microsoft.com/office/officeart/2005/8/layout/target1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30E3E71-1DC6-4E43-A84D-12E836A9CF8C}">
      <dgm:prSet phldrT="[Text]" custT="1"/>
      <dgm:spPr/>
      <dgm:t>
        <a:bodyPr/>
        <a:lstStyle/>
        <a:p>
          <a:r>
            <a:rPr lang="en-US" sz="1100" dirty="0" err="1"/>
            <a:t>Perda</a:t>
          </a:r>
          <a:r>
            <a:rPr lang="en-US" sz="1100" dirty="0"/>
            <a:t>/</a:t>
          </a:r>
        </a:p>
        <a:p>
          <a:r>
            <a:rPr lang="en-US" sz="1100" dirty="0" err="1"/>
            <a:t>Perbup</a:t>
          </a:r>
          <a:r>
            <a:rPr lang="en-US" sz="1100" dirty="0"/>
            <a:t>/</a:t>
          </a:r>
        </a:p>
        <a:p>
          <a:r>
            <a:rPr lang="en-US" sz="1100" dirty="0" err="1"/>
            <a:t>Perwakot</a:t>
          </a:r>
          <a:endParaRPr lang="en-US" sz="1100" dirty="0"/>
        </a:p>
      </dgm:t>
    </dgm:pt>
    <dgm:pt modelId="{17AB9992-271B-BC4B-A180-477977782F1A}" type="parTrans" cxnId="{7D28CE50-6D62-124F-A679-0A8F3FD24A82}">
      <dgm:prSet/>
      <dgm:spPr/>
      <dgm:t>
        <a:bodyPr/>
        <a:lstStyle/>
        <a:p>
          <a:endParaRPr lang="en-US" sz="1000"/>
        </a:p>
      </dgm:t>
    </dgm:pt>
    <dgm:pt modelId="{784C9CDC-E7EC-4748-A7F7-42D9658CD0CB}" type="sibTrans" cxnId="{7D28CE50-6D62-124F-A679-0A8F3FD24A82}">
      <dgm:prSet/>
      <dgm:spPr/>
      <dgm:t>
        <a:bodyPr/>
        <a:lstStyle/>
        <a:p>
          <a:endParaRPr lang="en-US" sz="1000"/>
        </a:p>
      </dgm:t>
    </dgm:pt>
    <dgm:pt modelId="{A7B4C918-5669-5843-A1CF-923969EDC20C}">
      <dgm:prSet phldrT="[Text]" custT="1"/>
      <dgm:spPr/>
      <dgm:t>
        <a:bodyPr/>
        <a:lstStyle/>
        <a:p>
          <a:r>
            <a:rPr lang="en-US" sz="1100" dirty="0" err="1"/>
            <a:t>Rancangan</a:t>
          </a:r>
          <a:endParaRPr lang="en-US" sz="1100" dirty="0"/>
        </a:p>
      </dgm:t>
    </dgm:pt>
    <dgm:pt modelId="{ED248451-A325-FA43-93DC-A2C992418FBC}" type="parTrans" cxnId="{52D3A775-D72E-A74F-8382-7BDFD105986D}">
      <dgm:prSet/>
      <dgm:spPr/>
      <dgm:t>
        <a:bodyPr/>
        <a:lstStyle/>
        <a:p>
          <a:endParaRPr lang="en-US" sz="1000"/>
        </a:p>
      </dgm:t>
    </dgm:pt>
    <dgm:pt modelId="{9119EB77-2353-1F4F-AC9D-988BC72C9AB1}" type="sibTrans" cxnId="{52D3A775-D72E-A74F-8382-7BDFD105986D}">
      <dgm:prSet/>
      <dgm:spPr/>
      <dgm:t>
        <a:bodyPr/>
        <a:lstStyle/>
        <a:p>
          <a:endParaRPr lang="en-US" sz="1000"/>
        </a:p>
      </dgm:t>
    </dgm:pt>
    <dgm:pt modelId="{6B250FBF-0C65-4B48-906C-399020B14EB8}">
      <dgm:prSet phldrT="[Text]" custT="1"/>
      <dgm:spPr/>
      <dgm:t>
        <a:bodyPr/>
        <a:lstStyle/>
        <a:p>
          <a:r>
            <a:rPr lang="en-US" sz="1100" dirty="0" err="1"/>
            <a:t>Belum</a:t>
          </a:r>
          <a:r>
            <a:rPr lang="en-US" sz="1100" dirty="0"/>
            <a:t> </a:t>
          </a:r>
        </a:p>
        <a:p>
          <a:r>
            <a:rPr lang="en-US" sz="1100" dirty="0" err="1"/>
            <a:t>Menyusun</a:t>
          </a:r>
          <a:endParaRPr lang="en-US" sz="1100" dirty="0"/>
        </a:p>
      </dgm:t>
    </dgm:pt>
    <dgm:pt modelId="{A361DFFD-9059-0142-A787-F77BDF829EE9}" type="parTrans" cxnId="{B938CBFF-E0E1-454C-8A58-4EAB8B591D2D}">
      <dgm:prSet/>
      <dgm:spPr/>
      <dgm:t>
        <a:bodyPr/>
        <a:lstStyle/>
        <a:p>
          <a:endParaRPr lang="en-US" sz="1000"/>
        </a:p>
      </dgm:t>
    </dgm:pt>
    <dgm:pt modelId="{DA847FC6-BB69-0B4F-B185-9AFEA5DF21B6}" type="sibTrans" cxnId="{B938CBFF-E0E1-454C-8A58-4EAB8B591D2D}">
      <dgm:prSet/>
      <dgm:spPr/>
      <dgm:t>
        <a:bodyPr/>
        <a:lstStyle/>
        <a:p>
          <a:endParaRPr lang="en-US" sz="1000"/>
        </a:p>
      </dgm:t>
    </dgm:pt>
    <dgm:pt modelId="{9BFA798E-8BD5-BC4D-8EF9-8FBA179C91EF}" type="pres">
      <dgm:prSet presAssocID="{3AB065D2-8FC5-0D49-BEC5-80607CE80E5F}" presName="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3B3C69-E24A-704A-B363-DE25952E8835}" type="pres">
      <dgm:prSet presAssocID="{930E3E71-1DC6-4E43-A84D-12E836A9CF8C}" presName="circle1" presStyleLbl="lnNode1" presStyleIdx="0" presStyleCnt="3"/>
      <dgm:spPr/>
    </dgm:pt>
    <dgm:pt modelId="{F0D6D901-15A6-FD44-83C9-915D0A3D51BB}" type="pres">
      <dgm:prSet presAssocID="{930E3E71-1DC6-4E43-A84D-12E836A9CF8C}" presName="text1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C308A9-ED49-1048-A790-B210E568F5F9}" type="pres">
      <dgm:prSet presAssocID="{930E3E71-1DC6-4E43-A84D-12E836A9CF8C}" presName="line1" presStyleLbl="callout" presStyleIdx="0" presStyleCnt="6"/>
      <dgm:spPr/>
    </dgm:pt>
    <dgm:pt modelId="{0F26C8B7-A07C-014B-9725-BCA5FF666CBE}" type="pres">
      <dgm:prSet presAssocID="{930E3E71-1DC6-4E43-A84D-12E836A9CF8C}" presName="d1" presStyleLbl="callout" presStyleIdx="1" presStyleCnt="6"/>
      <dgm:spPr/>
    </dgm:pt>
    <dgm:pt modelId="{73EA44EA-D91D-8142-BBA7-BA87F9617A94}" type="pres">
      <dgm:prSet presAssocID="{A7B4C918-5669-5843-A1CF-923969EDC20C}" presName="circle2" presStyleLbl="lnNode1" presStyleIdx="1" presStyleCnt="3"/>
      <dgm:spPr/>
    </dgm:pt>
    <dgm:pt modelId="{F1BF5E04-84AD-834D-B3ED-5E0E8757A3EB}" type="pres">
      <dgm:prSet presAssocID="{A7B4C918-5669-5843-A1CF-923969EDC20C}" presName="text2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28F467-1B08-D748-B1EE-EE608BD4847C}" type="pres">
      <dgm:prSet presAssocID="{A7B4C918-5669-5843-A1CF-923969EDC20C}" presName="line2" presStyleLbl="callout" presStyleIdx="2" presStyleCnt="6"/>
      <dgm:spPr/>
    </dgm:pt>
    <dgm:pt modelId="{60897E01-BB4B-4042-A78C-569CA9679BAD}" type="pres">
      <dgm:prSet presAssocID="{A7B4C918-5669-5843-A1CF-923969EDC20C}" presName="d2" presStyleLbl="callout" presStyleIdx="3" presStyleCnt="6"/>
      <dgm:spPr/>
    </dgm:pt>
    <dgm:pt modelId="{8F9ED0D3-A4B1-6149-AF0C-08282C34F21E}" type="pres">
      <dgm:prSet presAssocID="{6B250FBF-0C65-4B48-906C-399020B14EB8}" presName="circle3" presStyleLbl="lnNode1" presStyleIdx="2" presStyleCnt="3"/>
      <dgm:spPr/>
    </dgm:pt>
    <dgm:pt modelId="{45C1A249-75F5-E949-A4B9-4C19885635FD}" type="pres">
      <dgm:prSet presAssocID="{6B250FBF-0C65-4B48-906C-399020B14EB8}" presName="text3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56995B-36CF-1C4E-8300-F90142CD5077}" type="pres">
      <dgm:prSet presAssocID="{6B250FBF-0C65-4B48-906C-399020B14EB8}" presName="line3" presStyleLbl="callout" presStyleIdx="4" presStyleCnt="6"/>
      <dgm:spPr/>
    </dgm:pt>
    <dgm:pt modelId="{80ECD6CF-396F-5E4D-A05F-97371383F112}" type="pres">
      <dgm:prSet presAssocID="{6B250FBF-0C65-4B48-906C-399020B14EB8}" presName="d3" presStyleLbl="callout" presStyleIdx="5" presStyleCnt="6"/>
      <dgm:spPr/>
    </dgm:pt>
  </dgm:ptLst>
  <dgm:cxnLst>
    <dgm:cxn modelId="{B938CBFF-E0E1-454C-8A58-4EAB8B591D2D}" srcId="{3AB065D2-8FC5-0D49-BEC5-80607CE80E5F}" destId="{6B250FBF-0C65-4B48-906C-399020B14EB8}" srcOrd="2" destOrd="0" parTransId="{A361DFFD-9059-0142-A787-F77BDF829EE9}" sibTransId="{DA847FC6-BB69-0B4F-B185-9AFEA5DF21B6}"/>
    <dgm:cxn modelId="{52D3A775-D72E-A74F-8382-7BDFD105986D}" srcId="{3AB065D2-8FC5-0D49-BEC5-80607CE80E5F}" destId="{A7B4C918-5669-5843-A1CF-923969EDC20C}" srcOrd="1" destOrd="0" parTransId="{ED248451-A325-FA43-93DC-A2C992418FBC}" sibTransId="{9119EB77-2353-1F4F-AC9D-988BC72C9AB1}"/>
    <dgm:cxn modelId="{7342A23E-E46A-F142-A549-BF0B9047BACF}" type="presOf" srcId="{930E3E71-1DC6-4E43-A84D-12E836A9CF8C}" destId="{F0D6D901-15A6-FD44-83C9-915D0A3D51BB}" srcOrd="0" destOrd="0" presId="urn:microsoft.com/office/officeart/2005/8/layout/target1"/>
    <dgm:cxn modelId="{7D28CE50-6D62-124F-A679-0A8F3FD24A82}" srcId="{3AB065D2-8FC5-0D49-BEC5-80607CE80E5F}" destId="{930E3E71-1DC6-4E43-A84D-12E836A9CF8C}" srcOrd="0" destOrd="0" parTransId="{17AB9992-271B-BC4B-A180-477977782F1A}" sibTransId="{784C9CDC-E7EC-4748-A7F7-42D9658CD0CB}"/>
    <dgm:cxn modelId="{ECA451B8-9C50-7A4B-AF8B-0366EDFCE4FD}" type="presOf" srcId="{A7B4C918-5669-5843-A1CF-923969EDC20C}" destId="{F1BF5E04-84AD-834D-B3ED-5E0E8757A3EB}" srcOrd="0" destOrd="0" presId="urn:microsoft.com/office/officeart/2005/8/layout/target1"/>
    <dgm:cxn modelId="{F744B2FD-3A57-6B44-ADE1-51667CB1A3D4}" type="presOf" srcId="{3AB065D2-8FC5-0D49-BEC5-80607CE80E5F}" destId="{9BFA798E-8BD5-BC4D-8EF9-8FBA179C91EF}" srcOrd="0" destOrd="0" presId="urn:microsoft.com/office/officeart/2005/8/layout/target1"/>
    <dgm:cxn modelId="{369BF72F-F193-6B4C-8731-59827A7F2382}" type="presOf" srcId="{6B250FBF-0C65-4B48-906C-399020B14EB8}" destId="{45C1A249-75F5-E949-A4B9-4C19885635FD}" srcOrd="0" destOrd="0" presId="urn:microsoft.com/office/officeart/2005/8/layout/target1"/>
    <dgm:cxn modelId="{CC103567-D5D2-B040-AF46-78A6FDCB2438}" type="presParOf" srcId="{9BFA798E-8BD5-BC4D-8EF9-8FBA179C91EF}" destId="{F73B3C69-E24A-704A-B363-DE25952E8835}" srcOrd="0" destOrd="0" presId="urn:microsoft.com/office/officeart/2005/8/layout/target1"/>
    <dgm:cxn modelId="{019A84DD-97A6-694D-B906-B4722667ED94}" type="presParOf" srcId="{9BFA798E-8BD5-BC4D-8EF9-8FBA179C91EF}" destId="{F0D6D901-15A6-FD44-83C9-915D0A3D51BB}" srcOrd="1" destOrd="0" presId="urn:microsoft.com/office/officeart/2005/8/layout/target1"/>
    <dgm:cxn modelId="{EC4AA593-06FF-2044-AE8F-26BE1C5DAF21}" type="presParOf" srcId="{9BFA798E-8BD5-BC4D-8EF9-8FBA179C91EF}" destId="{A9C308A9-ED49-1048-A790-B210E568F5F9}" srcOrd="2" destOrd="0" presId="urn:microsoft.com/office/officeart/2005/8/layout/target1"/>
    <dgm:cxn modelId="{5FF38089-C357-BE47-86FB-61E0E520939E}" type="presParOf" srcId="{9BFA798E-8BD5-BC4D-8EF9-8FBA179C91EF}" destId="{0F26C8B7-A07C-014B-9725-BCA5FF666CBE}" srcOrd="3" destOrd="0" presId="urn:microsoft.com/office/officeart/2005/8/layout/target1"/>
    <dgm:cxn modelId="{D02CA320-1AF9-B34A-A895-15D300E2858A}" type="presParOf" srcId="{9BFA798E-8BD5-BC4D-8EF9-8FBA179C91EF}" destId="{73EA44EA-D91D-8142-BBA7-BA87F9617A94}" srcOrd="4" destOrd="0" presId="urn:microsoft.com/office/officeart/2005/8/layout/target1"/>
    <dgm:cxn modelId="{475AE25E-3DDC-DC4A-8A53-0F09FBF73FAA}" type="presParOf" srcId="{9BFA798E-8BD5-BC4D-8EF9-8FBA179C91EF}" destId="{F1BF5E04-84AD-834D-B3ED-5E0E8757A3EB}" srcOrd="5" destOrd="0" presId="urn:microsoft.com/office/officeart/2005/8/layout/target1"/>
    <dgm:cxn modelId="{4853FE34-D4A2-F248-B543-27B7C4C19C71}" type="presParOf" srcId="{9BFA798E-8BD5-BC4D-8EF9-8FBA179C91EF}" destId="{0F28F467-1B08-D748-B1EE-EE608BD4847C}" srcOrd="6" destOrd="0" presId="urn:microsoft.com/office/officeart/2005/8/layout/target1"/>
    <dgm:cxn modelId="{11578D76-2C9E-E142-8EFF-F1543663156E}" type="presParOf" srcId="{9BFA798E-8BD5-BC4D-8EF9-8FBA179C91EF}" destId="{60897E01-BB4B-4042-A78C-569CA9679BAD}" srcOrd="7" destOrd="0" presId="urn:microsoft.com/office/officeart/2005/8/layout/target1"/>
    <dgm:cxn modelId="{DEE456E4-E099-0943-BD41-014D9FDE2889}" type="presParOf" srcId="{9BFA798E-8BD5-BC4D-8EF9-8FBA179C91EF}" destId="{8F9ED0D3-A4B1-6149-AF0C-08282C34F21E}" srcOrd="8" destOrd="0" presId="urn:microsoft.com/office/officeart/2005/8/layout/target1"/>
    <dgm:cxn modelId="{4C78EE8E-09EC-FD47-B952-CCA9AF68418D}" type="presParOf" srcId="{9BFA798E-8BD5-BC4D-8EF9-8FBA179C91EF}" destId="{45C1A249-75F5-E949-A4B9-4C19885635FD}" srcOrd="9" destOrd="0" presId="urn:microsoft.com/office/officeart/2005/8/layout/target1"/>
    <dgm:cxn modelId="{BEFD05DE-09E6-F441-9B3B-B9CFEF2583B5}" type="presParOf" srcId="{9BFA798E-8BD5-BC4D-8EF9-8FBA179C91EF}" destId="{5B56995B-36CF-1C4E-8300-F90142CD5077}" srcOrd="10" destOrd="0" presId="urn:microsoft.com/office/officeart/2005/8/layout/target1"/>
    <dgm:cxn modelId="{A4495D66-0DAA-694D-B99C-3317BA58C5A9}" type="presParOf" srcId="{9BFA798E-8BD5-BC4D-8EF9-8FBA179C91EF}" destId="{80ECD6CF-396F-5E4D-A05F-97371383F112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2AF123-3FC6-451D-8771-8592D3D9C9EF}">
      <dsp:nvSpPr>
        <dsp:cNvPr id="0" name=""/>
        <dsp:cNvSpPr/>
      </dsp:nvSpPr>
      <dsp:spPr>
        <a:xfrm>
          <a:off x="0" y="3916797"/>
          <a:ext cx="8760726" cy="128578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/>
            <a:t>Perencanaan dan Pelaksanaan                                                           Paska  Selesai Pembangunan PSU</a:t>
          </a:r>
        </a:p>
      </dsp:txBody>
      <dsp:txXfrm>
        <a:off x="0" y="3916797"/>
        <a:ext cx="8760726" cy="694323"/>
      </dsp:txXfrm>
    </dsp:sp>
    <dsp:sp modelId="{2D3D17B2-BF86-40DB-9048-EDBB030E044E}">
      <dsp:nvSpPr>
        <dsp:cNvPr id="0" name=""/>
        <dsp:cNvSpPr/>
      </dsp:nvSpPr>
      <dsp:spPr>
        <a:xfrm>
          <a:off x="4277" y="4585405"/>
          <a:ext cx="2917390" cy="591460"/>
        </a:xfrm>
        <a:prstGeom prst="rect">
          <a:avLst/>
        </a:prstGeom>
        <a:solidFill>
          <a:schemeClr val="accent4">
            <a:lumMod val="40000"/>
            <a:lumOff val="60000"/>
            <a:alpha val="9000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b="1" kern="1200" dirty="0"/>
            <a:t>PermenPU </a:t>
          </a:r>
          <a:r>
            <a:rPr lang="en-US" sz="1300" b="1" kern="1200" dirty="0"/>
            <a:t>N</a:t>
          </a:r>
          <a:r>
            <a:rPr lang="id-ID" sz="1300" b="1" kern="1200" dirty="0"/>
            <a:t>o 38 Tahun 2015 tentang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b="1" kern="1200" dirty="0"/>
            <a:t>Bantuan PSU</a:t>
          </a:r>
        </a:p>
      </dsp:txBody>
      <dsp:txXfrm>
        <a:off x="4277" y="4585405"/>
        <a:ext cx="2917390" cy="591460"/>
      </dsp:txXfrm>
    </dsp:sp>
    <dsp:sp modelId="{C2994D28-3A1D-4BF6-BA27-E588F83AC92B}">
      <dsp:nvSpPr>
        <dsp:cNvPr id="0" name=""/>
        <dsp:cNvSpPr/>
      </dsp:nvSpPr>
      <dsp:spPr>
        <a:xfrm>
          <a:off x="5840487" y="4525999"/>
          <a:ext cx="2917390" cy="650452"/>
        </a:xfrm>
        <a:prstGeom prst="rect">
          <a:avLst/>
        </a:prstGeom>
        <a:solidFill>
          <a:srgbClr val="FFC000">
            <a:alpha val="90000"/>
          </a:srgbClr>
        </a:solidFill>
        <a:ln w="6350" cap="flat" cmpd="sng" algn="ctr">
          <a:solidFill>
            <a:schemeClr val="accent2">
              <a:tint val="40000"/>
              <a:alpha val="90000"/>
              <a:hueOff val="-121318"/>
              <a:satOff val="-10764"/>
              <a:lumOff val="-11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b="1" kern="1200" dirty="0"/>
            <a:t>Permendagri </a:t>
          </a:r>
          <a:r>
            <a:rPr lang="en-US" sz="1300" b="1" kern="1200" dirty="0"/>
            <a:t>No </a:t>
          </a:r>
          <a:r>
            <a:rPr lang="id-ID" sz="1300" b="1" kern="1200" dirty="0"/>
            <a:t>9 Tahun 2009 tentang 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b="1" kern="1200" dirty="0"/>
            <a:t>Pedoman Penyerahan</a:t>
          </a:r>
        </a:p>
      </dsp:txBody>
      <dsp:txXfrm>
        <a:off x="5840487" y="4525999"/>
        <a:ext cx="2917390" cy="650452"/>
      </dsp:txXfrm>
    </dsp:sp>
    <dsp:sp modelId="{D53670A2-DDF4-4849-9B8A-9A5A730C03DC}">
      <dsp:nvSpPr>
        <dsp:cNvPr id="0" name=""/>
        <dsp:cNvSpPr/>
      </dsp:nvSpPr>
      <dsp:spPr>
        <a:xfrm>
          <a:off x="2920238" y="4497570"/>
          <a:ext cx="2917390" cy="759748"/>
        </a:xfrm>
        <a:prstGeom prst="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6350" cap="flat" cmpd="sng" algn="ctr">
          <a:solidFill>
            <a:schemeClr val="accent2">
              <a:tint val="40000"/>
              <a:alpha val="90000"/>
              <a:hueOff val="-242636"/>
              <a:satOff val="-21527"/>
              <a:lumOff val="-22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b="1" kern="1200" dirty="0"/>
            <a:t>PermenPUPR </a:t>
          </a:r>
          <a:r>
            <a:rPr lang="en-US" sz="1300" b="1" kern="1200" dirty="0"/>
            <a:t> No </a:t>
          </a:r>
          <a:r>
            <a:rPr lang="id-ID" sz="1300" b="1" kern="1200" dirty="0"/>
            <a:t>3 Tahun 2018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b="1" kern="1200" dirty="0"/>
            <a:t>Perubahan Permenpu Bantuan PSU</a:t>
          </a:r>
        </a:p>
      </dsp:txBody>
      <dsp:txXfrm>
        <a:off x="2920238" y="4497570"/>
        <a:ext cx="2917390" cy="759748"/>
      </dsp:txXfrm>
    </dsp:sp>
    <dsp:sp modelId="{77BF8394-4FF1-4B7B-BA19-4F8BB7DCA1B4}">
      <dsp:nvSpPr>
        <dsp:cNvPr id="0" name=""/>
        <dsp:cNvSpPr/>
      </dsp:nvSpPr>
      <dsp:spPr>
        <a:xfrm rot="10800000">
          <a:off x="0" y="1958548"/>
          <a:ext cx="8760726" cy="1977535"/>
        </a:xfrm>
        <a:prstGeom prst="upArrowCallout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b="1" kern="1200" dirty="0"/>
            <a:t>Pasal 23 PP </a:t>
          </a:r>
          <a:r>
            <a:rPr lang="en-US" sz="1700" b="1" kern="1200" dirty="0"/>
            <a:t>N</a:t>
          </a:r>
          <a:r>
            <a:rPr lang="id-ID" sz="1700" b="1" kern="1200" dirty="0"/>
            <a:t>o 14 Tahun 2016 tentang Penyelenggaraan PKP </a:t>
          </a:r>
        </a:p>
      </dsp:txBody>
      <dsp:txXfrm rot="-10800000">
        <a:off x="0" y="1958548"/>
        <a:ext cx="8760726" cy="694115"/>
      </dsp:txXfrm>
    </dsp:sp>
    <dsp:sp modelId="{A21C0972-C0C2-42BD-B80D-0E5A977578BA}">
      <dsp:nvSpPr>
        <dsp:cNvPr id="0" name=""/>
        <dsp:cNvSpPr/>
      </dsp:nvSpPr>
      <dsp:spPr>
        <a:xfrm>
          <a:off x="4139" y="2652663"/>
          <a:ext cx="2782660" cy="591283"/>
        </a:xfrm>
        <a:prstGeom prst="rect">
          <a:avLst/>
        </a:prstGeom>
        <a:solidFill>
          <a:schemeClr val="accent2">
            <a:alpha val="90000"/>
          </a:schemeClr>
        </a:solidFill>
        <a:ln w="6350" cap="flat" cmpd="sng" algn="ctr">
          <a:solidFill>
            <a:schemeClr val="accent2">
              <a:tint val="40000"/>
              <a:alpha val="90000"/>
              <a:hueOff val="-363954"/>
              <a:satOff val="-32291"/>
              <a:lumOff val="-33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>
              <a:solidFill>
                <a:schemeClr val="bg1"/>
              </a:solidFill>
            </a:rPr>
            <a:t>PSU yang telah selesai dibangun harus diserahkan kepada Pemda </a:t>
          </a:r>
        </a:p>
      </dsp:txBody>
      <dsp:txXfrm>
        <a:off x="4139" y="2652663"/>
        <a:ext cx="2782660" cy="591283"/>
      </dsp:txXfrm>
    </dsp:sp>
    <dsp:sp modelId="{BAF94917-5E8F-4B2D-8AE8-D5AA65FFBF42}">
      <dsp:nvSpPr>
        <dsp:cNvPr id="0" name=""/>
        <dsp:cNvSpPr/>
      </dsp:nvSpPr>
      <dsp:spPr>
        <a:xfrm>
          <a:off x="2796561" y="2627906"/>
          <a:ext cx="2314003" cy="591283"/>
        </a:xfrm>
        <a:prstGeom prst="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6350" cap="flat" cmpd="sng" algn="ctr">
          <a:solidFill>
            <a:schemeClr val="accent2">
              <a:tint val="40000"/>
              <a:alpha val="90000"/>
              <a:hueOff val="-485272"/>
              <a:satOff val="-43055"/>
              <a:lumOff val="-43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kern="1200" dirty="0"/>
            <a:t>Penyerahan saat berakhirnya masa Pemeliharaan dan Perawatan</a:t>
          </a:r>
        </a:p>
      </dsp:txBody>
      <dsp:txXfrm>
        <a:off x="2796561" y="2627906"/>
        <a:ext cx="2314003" cy="591283"/>
      </dsp:txXfrm>
    </dsp:sp>
    <dsp:sp modelId="{8C32541D-E580-455C-A100-2228A33260D1}">
      <dsp:nvSpPr>
        <dsp:cNvPr id="0" name=""/>
        <dsp:cNvSpPr/>
      </dsp:nvSpPr>
      <dsp:spPr>
        <a:xfrm>
          <a:off x="5100803" y="2652663"/>
          <a:ext cx="1640497" cy="591283"/>
        </a:xfrm>
        <a:prstGeom prst="rect">
          <a:avLst/>
        </a:prstGeom>
        <a:solidFill>
          <a:schemeClr val="accent4">
            <a:lumMod val="40000"/>
            <a:lumOff val="60000"/>
            <a:alpha val="90000"/>
          </a:schemeClr>
        </a:solidFill>
        <a:ln w="6350" cap="flat" cmpd="sng" algn="ctr">
          <a:solidFill>
            <a:schemeClr val="accent2">
              <a:tint val="40000"/>
              <a:alpha val="90000"/>
              <a:hueOff val="-606590"/>
              <a:satOff val="-53819"/>
              <a:lumOff val="-54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/>
            <a:t>Dapat bertahap</a:t>
          </a:r>
        </a:p>
      </dsp:txBody>
      <dsp:txXfrm>
        <a:off x="5100803" y="2652663"/>
        <a:ext cx="1640497" cy="591283"/>
      </dsp:txXfrm>
    </dsp:sp>
    <dsp:sp modelId="{A9EA4C69-E708-4A55-997B-348D4A020214}">
      <dsp:nvSpPr>
        <dsp:cNvPr id="0" name=""/>
        <dsp:cNvSpPr/>
      </dsp:nvSpPr>
      <dsp:spPr>
        <a:xfrm>
          <a:off x="6741301" y="2652663"/>
          <a:ext cx="2015285" cy="591283"/>
        </a:xfrm>
        <a:prstGeom prst="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6350" cap="flat" cmpd="sng" algn="ctr">
          <a:solidFill>
            <a:schemeClr val="accent2">
              <a:tint val="40000"/>
              <a:alpha val="90000"/>
              <a:hueOff val="-727908"/>
              <a:satOff val="-64582"/>
              <a:lumOff val="-65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300" kern="1200" dirty="0"/>
            <a:t>Diatur lebih lanjut dengan </a:t>
          </a:r>
          <a:r>
            <a:rPr lang="id-ID" sz="1400" kern="1200" dirty="0"/>
            <a:t>Permendagri</a:t>
          </a:r>
        </a:p>
      </dsp:txBody>
      <dsp:txXfrm>
        <a:off x="6741301" y="2652663"/>
        <a:ext cx="2015285" cy="591283"/>
      </dsp:txXfrm>
    </dsp:sp>
    <dsp:sp modelId="{1BE4306B-5086-45C4-A37D-A6B407CCF000}">
      <dsp:nvSpPr>
        <dsp:cNvPr id="0" name=""/>
        <dsp:cNvSpPr/>
      </dsp:nvSpPr>
      <dsp:spPr>
        <a:xfrm rot="10800000">
          <a:off x="0" y="3"/>
          <a:ext cx="8760726" cy="1977535"/>
        </a:xfrm>
        <a:prstGeom prst="upArrowCallou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b="1" kern="1200" dirty="0"/>
            <a:t>UU </a:t>
          </a:r>
          <a:r>
            <a:rPr lang="en-US" sz="1700" b="1" kern="1200" dirty="0"/>
            <a:t>N</a:t>
          </a:r>
          <a:r>
            <a:rPr lang="id-ID" sz="1700" b="1" kern="1200" dirty="0"/>
            <a:t>o 1 Tahun 2011 tentang PKP</a:t>
          </a:r>
        </a:p>
      </dsp:txBody>
      <dsp:txXfrm rot="-10800000">
        <a:off x="0" y="3"/>
        <a:ext cx="8760726" cy="694115"/>
      </dsp:txXfrm>
    </dsp:sp>
    <dsp:sp modelId="{5385B06B-CDB7-4E18-9AEE-6F1415DA7F6A}">
      <dsp:nvSpPr>
        <dsp:cNvPr id="0" name=""/>
        <dsp:cNvSpPr/>
      </dsp:nvSpPr>
      <dsp:spPr>
        <a:xfrm>
          <a:off x="0" y="694414"/>
          <a:ext cx="8760726" cy="591283"/>
        </a:xfrm>
        <a:prstGeom prst="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/>
            <a:t>PSU adalah bagian dari Perumahan (Pasal 20, 21, 22, dan 23 UU no 1 Tahun 2011)</a:t>
          </a:r>
        </a:p>
      </dsp:txBody>
      <dsp:txXfrm>
        <a:off x="0" y="694414"/>
        <a:ext cx="8760726" cy="5912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9ED0D3-A4B1-6149-AF0C-08282C34F21E}">
      <dsp:nvSpPr>
        <dsp:cNvPr id="0" name=""/>
        <dsp:cNvSpPr/>
      </dsp:nvSpPr>
      <dsp:spPr>
        <a:xfrm>
          <a:off x="0" y="1078773"/>
          <a:ext cx="2128627" cy="212862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EA44EA-D91D-8142-BBA7-BA87F9617A94}">
      <dsp:nvSpPr>
        <dsp:cNvPr id="0" name=""/>
        <dsp:cNvSpPr/>
      </dsp:nvSpPr>
      <dsp:spPr>
        <a:xfrm>
          <a:off x="425725" y="1504498"/>
          <a:ext cx="1277176" cy="127717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3B3C69-E24A-704A-B363-DE25952E8835}">
      <dsp:nvSpPr>
        <dsp:cNvPr id="0" name=""/>
        <dsp:cNvSpPr/>
      </dsp:nvSpPr>
      <dsp:spPr>
        <a:xfrm>
          <a:off x="851451" y="1930224"/>
          <a:ext cx="425725" cy="4257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D6D901-15A6-FD44-83C9-915D0A3D51BB}">
      <dsp:nvSpPr>
        <dsp:cNvPr id="0" name=""/>
        <dsp:cNvSpPr/>
      </dsp:nvSpPr>
      <dsp:spPr>
        <a:xfrm>
          <a:off x="2483399" y="369230"/>
          <a:ext cx="1064313" cy="6208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13970" bIns="1397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/>
            <a:t>Perda</a:t>
          </a:r>
          <a:r>
            <a:rPr lang="en-US" sz="1100" kern="1200" dirty="0"/>
            <a:t>/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/>
            <a:t>Perbup</a:t>
          </a:r>
          <a:r>
            <a:rPr lang="en-US" sz="1100" kern="1200" dirty="0"/>
            <a:t>/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/>
            <a:t>Perwakot</a:t>
          </a:r>
          <a:endParaRPr lang="en-US" sz="1100" kern="1200" dirty="0"/>
        </a:p>
      </dsp:txBody>
      <dsp:txXfrm>
        <a:off x="2483399" y="369230"/>
        <a:ext cx="1064313" cy="620849"/>
      </dsp:txXfrm>
    </dsp:sp>
    <dsp:sp modelId="{A9C308A9-ED49-1048-A790-B210E568F5F9}">
      <dsp:nvSpPr>
        <dsp:cNvPr id="0" name=""/>
        <dsp:cNvSpPr/>
      </dsp:nvSpPr>
      <dsp:spPr>
        <a:xfrm>
          <a:off x="2217320" y="679655"/>
          <a:ext cx="26607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6C8B7-A07C-014B-9725-BCA5FF666CBE}">
      <dsp:nvSpPr>
        <dsp:cNvPr id="0" name=""/>
        <dsp:cNvSpPr/>
      </dsp:nvSpPr>
      <dsp:spPr>
        <a:xfrm rot="5400000">
          <a:off x="908746" y="835577"/>
          <a:ext cx="1463076" cy="1151942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BF5E04-84AD-834D-B3ED-5E0E8757A3EB}">
      <dsp:nvSpPr>
        <dsp:cNvPr id="0" name=""/>
        <dsp:cNvSpPr/>
      </dsp:nvSpPr>
      <dsp:spPr>
        <a:xfrm>
          <a:off x="2483399" y="990080"/>
          <a:ext cx="1064313" cy="6208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13970" bIns="1397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/>
            <a:t>Rancangan</a:t>
          </a:r>
          <a:endParaRPr lang="en-US" sz="1100" kern="1200" dirty="0"/>
        </a:p>
      </dsp:txBody>
      <dsp:txXfrm>
        <a:off x="2483399" y="990080"/>
        <a:ext cx="1064313" cy="620849"/>
      </dsp:txXfrm>
    </dsp:sp>
    <dsp:sp modelId="{0F28F467-1B08-D748-B1EE-EE608BD4847C}">
      <dsp:nvSpPr>
        <dsp:cNvPr id="0" name=""/>
        <dsp:cNvSpPr/>
      </dsp:nvSpPr>
      <dsp:spPr>
        <a:xfrm>
          <a:off x="2217320" y="1300505"/>
          <a:ext cx="26607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897E01-BB4B-4042-A78C-569CA9679BAD}">
      <dsp:nvSpPr>
        <dsp:cNvPr id="0" name=""/>
        <dsp:cNvSpPr/>
      </dsp:nvSpPr>
      <dsp:spPr>
        <a:xfrm rot="5400000">
          <a:off x="1222790" y="1446742"/>
          <a:ext cx="1140093" cy="846839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C1A249-75F5-E949-A4B9-4C19885635FD}">
      <dsp:nvSpPr>
        <dsp:cNvPr id="0" name=""/>
        <dsp:cNvSpPr/>
      </dsp:nvSpPr>
      <dsp:spPr>
        <a:xfrm>
          <a:off x="2483399" y="1610930"/>
          <a:ext cx="1064313" cy="6208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13970" bIns="1397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/>
            <a:t>Belum</a:t>
          </a:r>
          <a:r>
            <a:rPr lang="en-US" sz="1100" kern="1200" dirty="0"/>
            <a:t>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/>
            <a:t>Menyusun</a:t>
          </a:r>
          <a:endParaRPr lang="en-US" sz="1100" kern="1200" dirty="0"/>
        </a:p>
      </dsp:txBody>
      <dsp:txXfrm>
        <a:off x="2483399" y="1610930"/>
        <a:ext cx="1064313" cy="620849"/>
      </dsp:txXfrm>
    </dsp:sp>
    <dsp:sp modelId="{5B56995B-36CF-1C4E-8300-F90142CD5077}">
      <dsp:nvSpPr>
        <dsp:cNvPr id="0" name=""/>
        <dsp:cNvSpPr/>
      </dsp:nvSpPr>
      <dsp:spPr>
        <a:xfrm>
          <a:off x="2217320" y="1921355"/>
          <a:ext cx="26607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ECD6CF-396F-5E4D-A05F-97371383F112}">
      <dsp:nvSpPr>
        <dsp:cNvPr id="0" name=""/>
        <dsp:cNvSpPr/>
      </dsp:nvSpPr>
      <dsp:spPr>
        <a:xfrm rot="5400000">
          <a:off x="1537224" y="2057410"/>
          <a:ext cx="814554" cy="541735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8831" cy="225981"/>
          </a:xfrm>
          <a:prstGeom prst="rect">
            <a:avLst/>
          </a:prstGeom>
        </p:spPr>
        <p:txBody>
          <a:bodyPr vert="horz" lIns="61982" tIns="30992" rIns="61982" bIns="30992" rtlCol="0"/>
          <a:lstStyle>
            <a:lvl1pPr algn="l">
              <a:defRPr sz="8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5" y="0"/>
            <a:ext cx="2918831" cy="225981"/>
          </a:xfrm>
          <a:prstGeom prst="rect">
            <a:avLst/>
          </a:prstGeom>
        </p:spPr>
        <p:txBody>
          <a:bodyPr vert="horz" lIns="61982" tIns="30992" rIns="61982" bIns="30992" rtlCol="0"/>
          <a:lstStyle>
            <a:lvl1pPr algn="r">
              <a:defRPr sz="800"/>
            </a:lvl1pPr>
          </a:lstStyle>
          <a:p>
            <a:fld id="{0F3B91AA-0513-41AB-A241-D7C43C607BF9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4292848"/>
            <a:ext cx="2918831" cy="225981"/>
          </a:xfrm>
          <a:prstGeom prst="rect">
            <a:avLst/>
          </a:prstGeom>
        </p:spPr>
        <p:txBody>
          <a:bodyPr vert="horz" lIns="61982" tIns="30992" rIns="61982" bIns="30992" rtlCol="0" anchor="b"/>
          <a:lstStyle>
            <a:lvl1pPr algn="l">
              <a:defRPr sz="8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5" y="4292848"/>
            <a:ext cx="2918831" cy="225981"/>
          </a:xfrm>
          <a:prstGeom prst="rect">
            <a:avLst/>
          </a:prstGeom>
        </p:spPr>
        <p:txBody>
          <a:bodyPr vert="horz" lIns="61982" tIns="30992" rIns="61982" bIns="30992" rtlCol="0" anchor="b"/>
          <a:lstStyle>
            <a:lvl1pPr algn="r">
              <a:defRPr sz="800"/>
            </a:lvl1pPr>
          </a:lstStyle>
          <a:p>
            <a:fld id="{01867297-FE63-401E-95FF-5F713A1F6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0293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8831" cy="226766"/>
          </a:xfrm>
          <a:prstGeom prst="rect">
            <a:avLst/>
          </a:prstGeom>
        </p:spPr>
        <p:txBody>
          <a:bodyPr vert="horz" lIns="61982" tIns="30992" rIns="61982" bIns="30992" rtlCol="0"/>
          <a:lstStyle>
            <a:lvl1pPr algn="l">
              <a:defRPr sz="8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1" cy="226766"/>
          </a:xfrm>
          <a:prstGeom prst="rect">
            <a:avLst/>
          </a:prstGeom>
        </p:spPr>
        <p:txBody>
          <a:bodyPr vert="horz" lIns="61982" tIns="30992" rIns="61982" bIns="30992" rtlCol="0"/>
          <a:lstStyle>
            <a:lvl1pPr algn="r">
              <a:defRPr sz="800"/>
            </a:lvl1pPr>
          </a:lstStyle>
          <a:p>
            <a:fld id="{989C6F71-CD13-4EA3-85E3-FB491A6087B0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12950" y="565150"/>
            <a:ext cx="2709863" cy="1524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1982" tIns="30992" rIns="61982" bIns="3099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2175065"/>
            <a:ext cx="5388610" cy="1779598"/>
          </a:xfrm>
          <a:prstGeom prst="rect">
            <a:avLst/>
          </a:prstGeom>
        </p:spPr>
        <p:txBody>
          <a:bodyPr vert="horz" lIns="61982" tIns="30992" rIns="61982" bIns="3099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4292849"/>
            <a:ext cx="2918831" cy="226765"/>
          </a:xfrm>
          <a:prstGeom prst="rect">
            <a:avLst/>
          </a:prstGeom>
        </p:spPr>
        <p:txBody>
          <a:bodyPr vert="horz" lIns="61982" tIns="30992" rIns="61982" bIns="30992" rtlCol="0" anchor="b"/>
          <a:lstStyle>
            <a:lvl1pPr algn="l">
              <a:defRPr sz="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5" y="4292849"/>
            <a:ext cx="2918831" cy="226765"/>
          </a:xfrm>
          <a:prstGeom prst="rect">
            <a:avLst/>
          </a:prstGeom>
        </p:spPr>
        <p:txBody>
          <a:bodyPr vert="horz" lIns="61982" tIns="30992" rIns="61982" bIns="30992" rtlCol="0" anchor="b"/>
          <a:lstStyle>
            <a:lvl1pPr algn="r">
              <a:defRPr sz="800"/>
            </a:lvl1pPr>
          </a:lstStyle>
          <a:p>
            <a:fld id="{5C595DF5-2949-4FC6-AAD8-B1214622A7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517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2.xml"/><Relationship Id="rId7" Type="http://schemas.openxmlformats.org/officeDocument/2006/relationships/image" Target="../media/image17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oleObject" Target="../embeddings/oleObject1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2.xml"/><Relationship Id="rId7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4902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558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149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6323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811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638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5798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66053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157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AutoShape 328"/>
          <p:cNvGraphicFramePr>
            <a:graphicFrameLocks/>
          </p:cNvGraphicFramePr>
          <p:nvPr/>
        </p:nvGraphicFramePr>
        <p:xfrm>
          <a:off x="1" y="1"/>
          <a:ext cx="2159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8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2" name="AutoShape 328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1"/>
                        <a:ext cx="215900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McK Slide Elements"/>
          <p:cNvGrpSpPr>
            <a:grpSpLocks/>
          </p:cNvGrpSpPr>
          <p:nvPr userDrawn="1"/>
        </p:nvGrpSpPr>
        <p:grpSpPr bwMode="auto">
          <a:xfrm>
            <a:off x="162985" y="6202363"/>
            <a:ext cx="11628967" cy="520700"/>
            <a:chOff x="75" y="3829"/>
            <a:chExt cx="5385" cy="322"/>
          </a:xfrm>
        </p:grpSpPr>
        <p:sp>
          <p:nvSpPr>
            <p:cNvPr id="4" name="McK 4. Footnote" hidden="1"/>
            <p:cNvSpPr txBox="1">
              <a:spLocks noChangeArrowheads="1"/>
            </p:cNvSpPr>
            <p:nvPr userDrawn="1"/>
          </p:nvSpPr>
          <p:spPr bwMode="auto">
            <a:xfrm>
              <a:off x="75" y="3829"/>
              <a:ext cx="5385" cy="9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 anchor="b">
              <a:spAutoFit/>
            </a:bodyPr>
            <a:lstStyle>
              <a:lvl1pPr marL="103188" indent="-103188" defTabSz="893763" eaLnBrk="0" hangingPunct="0"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893763" eaLnBrk="0" hangingPunct="0"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893763" eaLnBrk="0" hangingPunct="0"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893763" eaLnBrk="0" hangingPunct="0"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893763" eaLnBrk="0" hangingPunct="0"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8937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8937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8937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8937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buClrTx/>
                <a:defRPr/>
              </a:pPr>
              <a:r>
                <a:rPr lang="en-US" altLang="zh-CN" sz="1000" dirty="0">
                  <a:solidFill>
                    <a:srgbClr val="000000"/>
                  </a:solidFill>
                  <a:ea typeface="SimSun" pitchFamily="2" charset="-122"/>
                </a:rPr>
                <a:t>1 Footnote</a:t>
              </a:r>
            </a:p>
          </p:txBody>
        </p:sp>
        <p:sp>
          <p:nvSpPr>
            <p:cNvPr id="5" name="McK 5. Source" hidden="1"/>
            <p:cNvSpPr>
              <a:spLocks noChangeArrowheads="1"/>
            </p:cNvSpPr>
            <p:nvPr userDrawn="1"/>
          </p:nvSpPr>
          <p:spPr bwMode="auto">
            <a:xfrm>
              <a:off x="75" y="4054"/>
              <a:ext cx="4323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617538" indent="-617538" defTabSz="908050"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908050"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908050"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908050"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908050"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9080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9080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9080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9080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>
                  <a:solidFill>
                    <a:srgbClr val="FFFFFF"/>
                  </a:solidFill>
                  <a:ea typeface="SimSun" pitchFamily="2" charset="-122"/>
                </a:rPr>
                <a:t>SOURCE: Source</a:t>
              </a:r>
            </a:p>
          </p:txBody>
        </p:sp>
      </p:grpSp>
      <p:pic>
        <p:nvPicPr>
          <p:cNvPr id="6" name="Picture 82" descr="garuda gu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33" y="1"/>
            <a:ext cx="999067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 descr="logo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074604" y="50858"/>
            <a:ext cx="878977" cy="71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TextBox 84"/>
          <p:cNvSpPr txBox="1">
            <a:spLocks noChangeArrowheads="1"/>
          </p:cNvSpPr>
          <p:nvPr userDrawn="1"/>
        </p:nvSpPr>
        <p:spPr bwMode="auto">
          <a:xfrm>
            <a:off x="9245600" y="6429376"/>
            <a:ext cx="304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id-ID" altLang="en-US" sz="1600" b="1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DIT. SUPD II </a:t>
            </a:r>
          </a:p>
          <a:p>
            <a:pPr eaLnBrk="1" hangingPunct="1">
              <a:defRPr/>
            </a:pPr>
            <a:r>
              <a:rPr lang="id-ID" altLang="en-US" sz="800" b="1" dirty="0">
                <a:solidFill>
                  <a:srgbClr val="FF0000"/>
                </a:solidFill>
                <a:latin typeface="Academy Engraved LET"/>
                <a:cs typeface="Aharoni" pitchFamily="2" charset="-79"/>
              </a:rPr>
              <a:t>DITJEN BINA PEMBANGUNAN DAERAH</a:t>
            </a:r>
          </a:p>
        </p:txBody>
      </p:sp>
      <p:grpSp>
        <p:nvGrpSpPr>
          <p:cNvPr id="9" name="Group 50"/>
          <p:cNvGrpSpPr>
            <a:grpSpLocks/>
          </p:cNvGrpSpPr>
          <p:nvPr userDrawn="1"/>
        </p:nvGrpSpPr>
        <p:grpSpPr bwMode="auto">
          <a:xfrm>
            <a:off x="0" y="838200"/>
            <a:ext cx="12192000" cy="76200"/>
            <a:chOff x="0" y="1219197"/>
            <a:chExt cx="9144000" cy="152402"/>
          </a:xfrm>
        </p:grpSpPr>
        <p:sp>
          <p:nvSpPr>
            <p:cNvPr id="10" name="Rectangle 9" descr="Gold bar"/>
            <p:cNvSpPr>
              <a:spLocks noChangeArrowheads="1"/>
            </p:cNvSpPr>
            <p:nvPr/>
          </p:nvSpPr>
          <p:spPr bwMode="auto">
            <a:xfrm rot="16200000" flipH="1">
              <a:off x="2286001" y="-1066804"/>
              <a:ext cx="152400" cy="472440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reflection blurRad="6350" stA="50000" endA="300" endPos="38500" dist="50800" dir="5400000" sy="-100000" algn="bl" rotWithShape="0"/>
            </a:effectLst>
            <a:ex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solidFill>
                  <a:srgbClr val="545454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11" name="Rectangle 10" descr="Gold bar"/>
            <p:cNvSpPr>
              <a:spLocks noChangeArrowheads="1"/>
            </p:cNvSpPr>
            <p:nvPr userDrawn="1"/>
          </p:nvSpPr>
          <p:spPr bwMode="auto">
            <a:xfrm rot="16200000" flipH="1">
              <a:off x="6803570" y="-968831"/>
              <a:ext cx="152402" cy="45284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reflection blurRad="6350" stA="50000" endA="300" endPos="38500" dist="50800" dir="5400000" sy="-100000" algn="bl" rotWithShape="0"/>
            </a:effectLst>
            <a:ex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solidFill>
                  <a:srgbClr val="545454"/>
                </a:solidFill>
                <a:latin typeface="Arial Narrow"/>
                <a:cs typeface="Arial Narrow"/>
              </a:endParaRPr>
            </a:p>
          </p:txBody>
        </p:sp>
      </p:grpSp>
      <p:pic>
        <p:nvPicPr>
          <p:cNvPr id="12" name="Picture 4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53188"/>
            <a:ext cx="928793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7010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328"/>
          <p:cNvGraphicFramePr>
            <a:graphicFrameLocks/>
          </p:cNvGraphicFramePr>
          <p:nvPr/>
        </p:nvGraphicFramePr>
        <p:xfrm>
          <a:off x="1" y="1"/>
          <a:ext cx="2159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4" name="AutoShape 328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1"/>
                        <a:ext cx="215900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McK Slide Elements"/>
          <p:cNvGrpSpPr>
            <a:grpSpLocks/>
          </p:cNvGrpSpPr>
          <p:nvPr userDrawn="1"/>
        </p:nvGrpSpPr>
        <p:grpSpPr bwMode="auto">
          <a:xfrm>
            <a:off x="162985" y="6202363"/>
            <a:ext cx="11628967" cy="520700"/>
            <a:chOff x="75" y="3829"/>
            <a:chExt cx="5385" cy="322"/>
          </a:xfrm>
        </p:grpSpPr>
        <p:sp>
          <p:nvSpPr>
            <p:cNvPr id="6" name="McK 4. Footnote" hidden="1"/>
            <p:cNvSpPr txBox="1">
              <a:spLocks noChangeArrowheads="1"/>
            </p:cNvSpPr>
            <p:nvPr userDrawn="1"/>
          </p:nvSpPr>
          <p:spPr bwMode="auto">
            <a:xfrm>
              <a:off x="75" y="3829"/>
              <a:ext cx="5385" cy="9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 anchor="b">
              <a:spAutoFit/>
            </a:bodyPr>
            <a:lstStyle>
              <a:lvl1pPr marL="103188" indent="-103188" defTabSz="893763" eaLnBrk="0" hangingPunct="0"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893763" eaLnBrk="0" hangingPunct="0"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893763" eaLnBrk="0" hangingPunct="0"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893763" eaLnBrk="0" hangingPunct="0"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893763" eaLnBrk="0" hangingPunct="0"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8937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8937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8937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8937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buClrTx/>
                <a:defRPr/>
              </a:pPr>
              <a:r>
                <a:rPr lang="en-US" altLang="zh-CN" sz="1000" dirty="0">
                  <a:solidFill>
                    <a:srgbClr val="000000"/>
                  </a:solidFill>
                  <a:ea typeface="SimSun" pitchFamily="2" charset="-122"/>
                </a:rPr>
                <a:t>1 Footnote</a:t>
              </a:r>
            </a:p>
          </p:txBody>
        </p:sp>
        <p:sp>
          <p:nvSpPr>
            <p:cNvPr id="7" name="McK 5. Source" hidden="1"/>
            <p:cNvSpPr>
              <a:spLocks noChangeArrowheads="1"/>
            </p:cNvSpPr>
            <p:nvPr userDrawn="1"/>
          </p:nvSpPr>
          <p:spPr bwMode="auto">
            <a:xfrm>
              <a:off x="75" y="4054"/>
              <a:ext cx="4323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617538" indent="-617538" defTabSz="908050"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908050"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908050"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908050"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908050"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9080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9080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9080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9080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20713" algn="l"/>
                </a:tabLs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>
                  <a:solidFill>
                    <a:srgbClr val="FFFFFF"/>
                  </a:solidFill>
                  <a:ea typeface="SimSun" pitchFamily="2" charset="-122"/>
                </a:rPr>
                <a:t>SOURCE: Source</a:t>
              </a:r>
            </a:p>
          </p:txBody>
        </p:sp>
      </p:grpSp>
      <p:pic>
        <p:nvPicPr>
          <p:cNvPr id="8" name="Picture 82" descr="garuda gu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33" y="1"/>
            <a:ext cx="999067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 descr="logo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074604" y="50858"/>
            <a:ext cx="878977" cy="71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10" name="Group 50"/>
          <p:cNvGrpSpPr>
            <a:grpSpLocks/>
          </p:cNvGrpSpPr>
          <p:nvPr userDrawn="1"/>
        </p:nvGrpSpPr>
        <p:grpSpPr bwMode="auto">
          <a:xfrm>
            <a:off x="0" y="838200"/>
            <a:ext cx="12192000" cy="76200"/>
            <a:chOff x="0" y="1219197"/>
            <a:chExt cx="9144000" cy="152402"/>
          </a:xfrm>
        </p:grpSpPr>
        <p:sp>
          <p:nvSpPr>
            <p:cNvPr id="11" name="Rectangle 10" descr="Gold bar"/>
            <p:cNvSpPr>
              <a:spLocks noChangeArrowheads="1"/>
            </p:cNvSpPr>
            <p:nvPr/>
          </p:nvSpPr>
          <p:spPr bwMode="auto">
            <a:xfrm rot="16200000" flipH="1">
              <a:off x="2286001" y="-1066804"/>
              <a:ext cx="152400" cy="472440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reflection blurRad="6350" stA="50000" endA="300" endPos="38500" dist="50800" dir="5400000" sy="-100000" algn="bl" rotWithShape="0"/>
            </a:effectLst>
            <a:ex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solidFill>
                  <a:srgbClr val="545454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12" name="Rectangle 11" descr="Gold bar"/>
            <p:cNvSpPr>
              <a:spLocks noChangeArrowheads="1"/>
            </p:cNvSpPr>
            <p:nvPr userDrawn="1"/>
          </p:nvSpPr>
          <p:spPr bwMode="auto">
            <a:xfrm rot="16200000" flipH="1">
              <a:off x="6803570" y="-968831"/>
              <a:ext cx="152402" cy="452845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reflection blurRad="6350" stA="50000" endA="300" endPos="38500" dist="50800" dir="5400000" sy="-100000" algn="bl" rotWithShape="0"/>
            </a:effectLst>
            <a:ex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solidFill>
                  <a:srgbClr val="545454"/>
                </a:solidFill>
                <a:latin typeface="Arial Narrow"/>
                <a:cs typeface="Arial Narrow"/>
              </a:endParaRPr>
            </a:p>
          </p:txBody>
        </p:sp>
      </p:grpSp>
      <p:pic>
        <p:nvPicPr>
          <p:cNvPr id="13" name="Picture 4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53188"/>
            <a:ext cx="928793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84"/>
          <p:cNvSpPr txBox="1">
            <a:spLocks noChangeArrowheads="1"/>
          </p:cNvSpPr>
          <p:nvPr userDrawn="1"/>
        </p:nvSpPr>
        <p:spPr bwMode="auto">
          <a:xfrm>
            <a:off x="9245600" y="6429376"/>
            <a:ext cx="304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id-ID" altLang="en-US" sz="1600" b="1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DIT. SUPD II </a:t>
            </a:r>
          </a:p>
          <a:p>
            <a:pPr eaLnBrk="1" hangingPunct="1">
              <a:defRPr/>
            </a:pPr>
            <a:r>
              <a:rPr lang="id-ID" altLang="en-US" sz="800" b="1" dirty="0">
                <a:solidFill>
                  <a:srgbClr val="FF0000"/>
                </a:solidFill>
                <a:latin typeface="Academy Engraved LET"/>
                <a:cs typeface="Aharoni" pitchFamily="2" charset="-79"/>
              </a:rPr>
              <a:t>DITJEN BINA PEMBANGUNAN DAERAH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0653" y="1027113"/>
            <a:ext cx="9366249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3161" y="2276880"/>
            <a:ext cx="9036049" cy="3508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7996767" y="223839"/>
            <a:ext cx="284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cs typeface="Arial" charset="0"/>
              </a:defRPr>
            </a:lvl1pPr>
          </a:lstStyle>
          <a:p>
            <a:pPr>
              <a:defRPr/>
            </a:pPr>
            <a:fld id="{C5943754-FFC2-471B-93C4-93AA4B79A799}" type="datetime4">
              <a:rPr lang="en-US"/>
              <a:pPr>
                <a:defRPr/>
              </a:pPr>
              <a:t>July 15, 2019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89134" y="5851526"/>
            <a:ext cx="4669367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199717" y="223839"/>
            <a:ext cx="1775883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F0574423-6848-434A-B4E6-3DB708F244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125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9075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63287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16746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901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2F2F2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2F2F2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54279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84865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2780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3">
            <a:extLst>
              <a:ext uri="{FF2B5EF4-FFF2-40B4-BE49-F238E27FC236}">
                <a16:creationId xmlns:a16="http://schemas.microsoft.com/office/drawing/2014/main" id="{FD0251BB-A37C-43A0-85AD-626D278E1C2B}"/>
              </a:ext>
            </a:extLst>
          </p:cNvPr>
          <p:cNvSpPr/>
          <p:nvPr userDrawn="1"/>
        </p:nvSpPr>
        <p:spPr>
          <a:xfrm rot="60000">
            <a:off x="10979" y="4311383"/>
            <a:ext cx="12250881" cy="1932806"/>
          </a:xfrm>
          <a:custGeom>
            <a:avLst/>
            <a:gdLst>
              <a:gd name="connsiteX0" fmla="*/ 6684855 w 12250881"/>
              <a:gd name="connsiteY0" fmla="*/ 4153 h 1932806"/>
              <a:gd name="connsiteX1" fmla="*/ 12250881 w 12250881"/>
              <a:gd name="connsiteY1" fmla="*/ 813292 h 1932806"/>
              <a:gd name="connsiteX2" fmla="*/ 145698 w 12250881"/>
              <a:gd name="connsiteY2" fmla="*/ 1866080 h 1932806"/>
              <a:gd name="connsiteX3" fmla="*/ 4956 w 12250881"/>
              <a:gd name="connsiteY3" fmla="*/ 1932806 h 1932806"/>
              <a:gd name="connsiteX4" fmla="*/ 0 w 12250881"/>
              <a:gd name="connsiteY4" fmla="*/ 1648899 h 1932806"/>
              <a:gd name="connsiteX5" fmla="*/ 53621 w 12250881"/>
              <a:gd name="connsiteY5" fmla="*/ 1623443 h 1932806"/>
              <a:gd name="connsiteX6" fmla="*/ 5856372 w 12250881"/>
              <a:gd name="connsiteY6" fmla="*/ 61303 h 1932806"/>
              <a:gd name="connsiteX7" fmla="*/ 6684855 w 12250881"/>
              <a:gd name="connsiteY7" fmla="*/ 4153 h 193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50881" h="1932806">
                <a:moveTo>
                  <a:pt x="6684855" y="4153"/>
                </a:moveTo>
                <a:cubicBezTo>
                  <a:pt x="8689764" y="-49420"/>
                  <a:pt x="11115635" y="426044"/>
                  <a:pt x="12250881" y="813292"/>
                </a:cubicBezTo>
                <a:cubicBezTo>
                  <a:pt x="8191789" y="-341690"/>
                  <a:pt x="3979754" y="101896"/>
                  <a:pt x="145698" y="1866080"/>
                </a:cubicBezTo>
                <a:lnTo>
                  <a:pt x="4956" y="1932806"/>
                </a:lnTo>
                <a:lnTo>
                  <a:pt x="0" y="1648899"/>
                </a:lnTo>
                <a:lnTo>
                  <a:pt x="53621" y="1623443"/>
                </a:lnTo>
                <a:cubicBezTo>
                  <a:pt x="1848851" y="801852"/>
                  <a:pt x="3850628" y="250487"/>
                  <a:pt x="5856372" y="61303"/>
                </a:cubicBezTo>
                <a:cubicBezTo>
                  <a:pt x="6120615" y="30257"/>
                  <a:pt x="6398439" y="11807"/>
                  <a:pt x="6684855" y="415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4">
            <a:extLst>
              <a:ext uri="{FF2B5EF4-FFF2-40B4-BE49-F238E27FC236}">
                <a16:creationId xmlns:a16="http://schemas.microsoft.com/office/drawing/2014/main" id="{B9CAF9D2-C9D3-4A19-9A83-4A1188348123}"/>
              </a:ext>
            </a:extLst>
          </p:cNvPr>
          <p:cNvSpPr/>
          <p:nvPr userDrawn="1"/>
        </p:nvSpPr>
        <p:spPr>
          <a:xfrm>
            <a:off x="0" y="4601423"/>
            <a:ext cx="12192000" cy="2256577"/>
          </a:xfrm>
          <a:custGeom>
            <a:avLst/>
            <a:gdLst>
              <a:gd name="connsiteX0" fmla="*/ 7971277 w 12294504"/>
              <a:gd name="connsiteY0" fmla="*/ 36 h 2256577"/>
              <a:gd name="connsiteX1" fmla="*/ 12017617 w 12294504"/>
              <a:gd name="connsiteY1" fmla="*/ 537122 h 2256577"/>
              <a:gd name="connsiteX2" fmla="*/ 12294504 w 12294504"/>
              <a:gd name="connsiteY2" fmla="*/ 617617 h 2256577"/>
              <a:gd name="connsiteX3" fmla="*/ 12294504 w 12294504"/>
              <a:gd name="connsiteY3" fmla="*/ 2256577 h 2256577"/>
              <a:gd name="connsiteX4" fmla="*/ 0 w 12294504"/>
              <a:gd name="connsiteY4" fmla="*/ 2256577 h 2256577"/>
              <a:gd name="connsiteX5" fmla="*/ 128960 w 12294504"/>
              <a:gd name="connsiteY5" fmla="*/ 2175315 h 2256577"/>
              <a:gd name="connsiteX6" fmla="*/ 6572316 w 12294504"/>
              <a:gd name="connsiteY6" fmla="*/ 66838 h 2256577"/>
              <a:gd name="connsiteX7" fmla="*/ 7971277 w 12294504"/>
              <a:gd name="connsiteY7" fmla="*/ 36 h 225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94504" h="2256577">
                <a:moveTo>
                  <a:pt x="7971277" y="36"/>
                </a:moveTo>
                <a:cubicBezTo>
                  <a:pt x="9360944" y="-3013"/>
                  <a:pt x="10719477" y="182904"/>
                  <a:pt x="12017617" y="537122"/>
                </a:cubicBezTo>
                <a:lnTo>
                  <a:pt x="12294504" y="617617"/>
                </a:lnTo>
                <a:lnTo>
                  <a:pt x="12294504" y="2256577"/>
                </a:lnTo>
                <a:lnTo>
                  <a:pt x="0" y="2256577"/>
                </a:lnTo>
                <a:lnTo>
                  <a:pt x="128960" y="2175315"/>
                </a:lnTo>
                <a:cubicBezTo>
                  <a:pt x="2040772" y="1028220"/>
                  <a:pt x="4227026" y="285705"/>
                  <a:pt x="6572316" y="66838"/>
                </a:cubicBezTo>
                <a:cubicBezTo>
                  <a:pt x="7041374" y="23065"/>
                  <a:pt x="7508055" y="1053"/>
                  <a:pt x="7971277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B5BDEA2-5937-4097-9A57-336EE5E541BB}"/>
              </a:ext>
            </a:extLst>
          </p:cNvPr>
          <p:cNvSpPr/>
          <p:nvPr userDrawn="1"/>
        </p:nvSpPr>
        <p:spPr>
          <a:xfrm>
            <a:off x="257175" y="4649023"/>
            <a:ext cx="11934824" cy="2208977"/>
          </a:xfrm>
          <a:custGeom>
            <a:avLst/>
            <a:gdLst>
              <a:gd name="connsiteX0" fmla="*/ 7971277 w 12294504"/>
              <a:gd name="connsiteY0" fmla="*/ 36 h 2256577"/>
              <a:gd name="connsiteX1" fmla="*/ 12017617 w 12294504"/>
              <a:gd name="connsiteY1" fmla="*/ 537122 h 2256577"/>
              <a:gd name="connsiteX2" fmla="*/ 12294504 w 12294504"/>
              <a:gd name="connsiteY2" fmla="*/ 617617 h 2256577"/>
              <a:gd name="connsiteX3" fmla="*/ 12294504 w 12294504"/>
              <a:gd name="connsiteY3" fmla="*/ 2256577 h 2256577"/>
              <a:gd name="connsiteX4" fmla="*/ 0 w 12294504"/>
              <a:gd name="connsiteY4" fmla="*/ 2256577 h 2256577"/>
              <a:gd name="connsiteX5" fmla="*/ 128960 w 12294504"/>
              <a:gd name="connsiteY5" fmla="*/ 2175315 h 2256577"/>
              <a:gd name="connsiteX6" fmla="*/ 6572316 w 12294504"/>
              <a:gd name="connsiteY6" fmla="*/ 66838 h 2256577"/>
              <a:gd name="connsiteX7" fmla="*/ 7971277 w 12294504"/>
              <a:gd name="connsiteY7" fmla="*/ 36 h 225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94504" h="2256577">
                <a:moveTo>
                  <a:pt x="7971277" y="36"/>
                </a:moveTo>
                <a:cubicBezTo>
                  <a:pt x="9360944" y="-3013"/>
                  <a:pt x="10719477" y="182904"/>
                  <a:pt x="12017617" y="537122"/>
                </a:cubicBezTo>
                <a:lnTo>
                  <a:pt x="12294504" y="617617"/>
                </a:lnTo>
                <a:lnTo>
                  <a:pt x="12294504" y="2256577"/>
                </a:lnTo>
                <a:lnTo>
                  <a:pt x="0" y="2256577"/>
                </a:lnTo>
                <a:lnTo>
                  <a:pt x="128960" y="2175315"/>
                </a:lnTo>
                <a:cubicBezTo>
                  <a:pt x="2040772" y="1028220"/>
                  <a:pt x="4227026" y="285705"/>
                  <a:pt x="6572316" y="66838"/>
                </a:cubicBezTo>
                <a:cubicBezTo>
                  <a:pt x="7041374" y="23065"/>
                  <a:pt x="7508055" y="1053"/>
                  <a:pt x="7971277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0" y="-1"/>
            <a:ext cx="12188002" cy="999667"/>
            <a:chOff x="0" y="-1"/>
            <a:chExt cx="12188002" cy="999667"/>
          </a:xfrm>
        </p:grpSpPr>
        <p:sp>
          <p:nvSpPr>
            <p:cNvPr id="19" name="Rectangle 18"/>
            <p:cNvSpPr/>
            <p:nvPr/>
          </p:nvSpPr>
          <p:spPr>
            <a:xfrm>
              <a:off x="0" y="-1"/>
              <a:ext cx="12188002" cy="516977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DA1F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96367" y="74985"/>
              <a:ext cx="6822193" cy="924681"/>
              <a:chOff x="96367" y="74985"/>
              <a:chExt cx="6822193" cy="924681"/>
            </a:xfrm>
          </p:grpSpPr>
          <p:sp>
            <p:nvSpPr>
              <p:cNvPr id="21" name="object 49"/>
              <p:cNvSpPr/>
              <p:nvPr/>
            </p:nvSpPr>
            <p:spPr>
              <a:xfrm>
                <a:off x="96367" y="74985"/>
                <a:ext cx="726193" cy="924681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822560" y="99929"/>
                <a:ext cx="6096000" cy="6463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US" sz="1200" b="1" dirty="0" err="1">
                    <a:solidFill>
                      <a:schemeClr val="bg1"/>
                    </a:solidFill>
                  </a:rPr>
                  <a:t>Direktorat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1200" b="1" dirty="0" err="1">
                    <a:solidFill>
                      <a:schemeClr val="bg1"/>
                    </a:solidFill>
                  </a:rPr>
                  <a:t>Sinkronisasi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1200" b="1" dirty="0" err="1">
                    <a:solidFill>
                      <a:schemeClr val="bg1"/>
                    </a:solidFill>
                  </a:rPr>
                  <a:t>Urusan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1200" b="1" dirty="0" err="1">
                    <a:solidFill>
                      <a:schemeClr val="bg1"/>
                    </a:solidFill>
                  </a:rPr>
                  <a:t>Pemerintah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 Daerah (SUPD) II</a:t>
                </a:r>
              </a:p>
              <a:p>
                <a:r>
                  <a:rPr lang="en-US" sz="1200" b="1" dirty="0" err="1">
                    <a:solidFill>
                      <a:schemeClr val="bg1"/>
                    </a:solidFill>
                  </a:rPr>
                  <a:t>Direktorat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1200" b="1" dirty="0" err="1">
                    <a:solidFill>
                      <a:schemeClr val="bg1"/>
                    </a:solidFill>
                  </a:rPr>
                  <a:t>Jenderal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 Bina Pembangunan Daerah</a:t>
                </a:r>
              </a:p>
              <a:p>
                <a:r>
                  <a:rPr lang="en-US" sz="1200" b="1" dirty="0" err="1"/>
                  <a:t>Kementerian</a:t>
                </a:r>
                <a:r>
                  <a:rPr lang="en-US" sz="1200" b="1" dirty="0"/>
                  <a:t> </a:t>
                </a:r>
                <a:r>
                  <a:rPr lang="en-US" sz="1200" b="1" dirty="0" err="1"/>
                  <a:t>Dalam</a:t>
                </a:r>
                <a:r>
                  <a:rPr lang="en-US" sz="1200" b="1" dirty="0"/>
                  <a:t> </a:t>
                </a:r>
                <a:r>
                  <a:rPr lang="en-US" sz="1200" b="1" dirty="0" err="1"/>
                  <a:t>Negeri</a:t>
                </a:r>
                <a:endParaRPr lang="en-US" sz="12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0718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718"/>
            <a:ext cx="7721600" cy="1371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172201"/>
            <a:ext cx="4572000" cy="304800"/>
          </a:xfrm>
          <a:prstGeom prst="rect">
            <a:avLst/>
          </a:prstGeom>
        </p:spPr>
        <p:txBody>
          <a:bodyPr/>
          <a:lstStyle/>
          <a:p>
            <a:fld id="{4C63A248-6DB1-4266-9F16-C0BDE0A47274}" type="datetimeFigureOut">
              <a:rPr lang="id-ID" smtClean="0"/>
              <a:t>15/07/2019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492876"/>
            <a:ext cx="4572000" cy="28384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16200000">
            <a:off x="11189124" y="5824644"/>
            <a:ext cx="1315721" cy="486833"/>
          </a:xfrm>
          <a:prstGeom prst="rect">
            <a:avLst/>
          </a:prstGeom>
        </p:spPr>
        <p:txBody>
          <a:bodyPr/>
          <a:lstStyle/>
          <a:p>
            <a:fld id="{4DC4CA76-B92D-4531-B179-F365E8A2A6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5863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78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B691BC-EB8F-F449-89B3-59510D972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976F1-803A-3F4E-9672-FDF53BF83CFA}" type="datetimeFigureOut">
              <a:rPr lang="en-US" smtClean="0"/>
              <a:t>7/15/2019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D15506-09A4-5C4B-8EF0-1140F153C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16B1CD-BA4A-3243-B97E-26D6369DF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DE162-D471-AB47-95D5-B0FB4DF2A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627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155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3A248-6DB1-4266-9F16-C0BDE0A47274}" type="datetimeFigureOut">
              <a:rPr lang="id-ID" smtClean="0"/>
              <a:t>15/07/2019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4CA76-B92D-4531-B179-F365E8A2A6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1064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5099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microsoft.com/office/2007/relationships/hdphoto" Target="../media/hdphoto3.wdp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1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emf"/><Relationship Id="rId11" Type="http://schemas.openxmlformats.org/officeDocument/2006/relationships/image" Target="../media/image10.png"/><Relationship Id="rId5" Type="http://schemas.openxmlformats.org/officeDocument/2006/relationships/image" Target="../media/image5.emf"/><Relationship Id="rId15" Type="http://schemas.openxmlformats.org/officeDocument/2006/relationships/image" Target="../media/image2.png"/><Relationship Id="rId10" Type="http://schemas.microsoft.com/office/2007/relationships/hdphoto" Target="../media/hdphoto2.wdp"/><Relationship Id="rId4" Type="http://schemas.openxmlformats.org/officeDocument/2006/relationships/image" Target="../media/image4.emf"/><Relationship Id="rId9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5.emf"/><Relationship Id="rId12" Type="http://schemas.microsoft.com/office/2007/relationships/hdphoto" Target="../media/hdphoto2.wdp"/><Relationship Id="rId2" Type="http://schemas.openxmlformats.org/officeDocument/2006/relationships/theme" Target="../theme/theme11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5" Type="http://schemas.microsoft.com/office/2007/relationships/hdphoto" Target="../media/hdphoto3.wdp"/><Relationship Id="rId10" Type="http://schemas.openxmlformats.org/officeDocument/2006/relationships/image" Target="../media/image8.emf"/><Relationship Id="rId4" Type="http://schemas.openxmlformats.org/officeDocument/2006/relationships/image" Target="../media/image13.png"/><Relationship Id="rId9" Type="http://schemas.openxmlformats.org/officeDocument/2006/relationships/image" Target="../media/image7.emf"/><Relationship Id="rId14" Type="http://schemas.openxmlformats.org/officeDocument/2006/relationships/image" Target="../media/image11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image" Target="../media/image9.png"/><Relationship Id="rId18" Type="http://schemas.openxmlformats.org/officeDocument/2006/relationships/image" Target="../media/image12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3.emf"/><Relationship Id="rId12" Type="http://schemas.openxmlformats.org/officeDocument/2006/relationships/image" Target="../media/image8.emf"/><Relationship Id="rId17" Type="http://schemas.microsoft.com/office/2007/relationships/hdphoto" Target="../media/hdphoto3.wdp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11" Type="http://schemas.openxmlformats.org/officeDocument/2006/relationships/image" Target="../media/image7.emf"/><Relationship Id="rId5" Type="http://schemas.openxmlformats.org/officeDocument/2006/relationships/image" Target="../media/image2.png"/><Relationship Id="rId15" Type="http://schemas.openxmlformats.org/officeDocument/2006/relationships/image" Target="../media/image10.png"/><Relationship Id="rId10" Type="http://schemas.openxmlformats.org/officeDocument/2006/relationships/image" Target="../media/image6.emf"/><Relationship Id="rId4" Type="http://schemas.openxmlformats.org/officeDocument/2006/relationships/theme" Target="../theme/theme12.xml"/><Relationship Id="rId9" Type="http://schemas.openxmlformats.org/officeDocument/2006/relationships/image" Target="../media/image5.emf"/><Relationship Id="rId14" Type="http://schemas.microsoft.com/office/2007/relationships/hdphoto" Target="../media/hdphoto2.wdp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0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6.emf"/><Relationship Id="rId12" Type="http://schemas.openxmlformats.org/officeDocument/2006/relationships/image" Target="../media/image10.pn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.emf"/><Relationship Id="rId11" Type="http://schemas.microsoft.com/office/2007/relationships/hdphoto" Target="../media/hdphoto2.wdp"/><Relationship Id="rId5" Type="http://schemas.openxmlformats.org/officeDocument/2006/relationships/image" Target="../media/image4.emf"/><Relationship Id="rId1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microsoft.com/office/2007/relationships/hdphoto" Target="../media/hdphoto3.wdp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microsoft.com/office/2007/relationships/hdphoto" Target="../media/hdphoto2.wdp"/><Relationship Id="rId3" Type="http://schemas.openxmlformats.org/officeDocument/2006/relationships/theme" Target="../theme/theme15.xml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17" Type="http://schemas.openxmlformats.org/officeDocument/2006/relationships/image" Target="../media/image12.png"/><Relationship Id="rId2" Type="http://schemas.openxmlformats.org/officeDocument/2006/relationships/slideLayout" Target="../slideLayouts/slideLayout23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.emf"/><Relationship Id="rId11" Type="http://schemas.openxmlformats.org/officeDocument/2006/relationships/image" Target="../media/image8.emf"/><Relationship Id="rId5" Type="http://schemas.openxmlformats.org/officeDocument/2006/relationships/image" Target="../media/image13.png"/><Relationship Id="rId15" Type="http://schemas.openxmlformats.org/officeDocument/2006/relationships/image" Target="../media/image11.png"/><Relationship Id="rId10" Type="http://schemas.openxmlformats.org/officeDocument/2006/relationships/image" Target="../media/image7.emf"/><Relationship Id="rId4" Type="http://schemas.openxmlformats.org/officeDocument/2006/relationships/image" Target="../media/image2.png"/><Relationship Id="rId9" Type="http://schemas.openxmlformats.org/officeDocument/2006/relationships/image" Target="../media/image6.emf"/><Relationship Id="rId14" Type="http://schemas.openxmlformats.org/officeDocument/2006/relationships/image" Target="../media/image10.pn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5.emf"/><Relationship Id="rId12" Type="http://schemas.microsoft.com/office/2007/relationships/hdphoto" Target="../media/hdphoto2.wdp"/><Relationship Id="rId2" Type="http://schemas.openxmlformats.org/officeDocument/2006/relationships/theme" Target="../theme/theme16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5" Type="http://schemas.microsoft.com/office/2007/relationships/hdphoto" Target="../media/hdphoto3.wdp"/><Relationship Id="rId10" Type="http://schemas.openxmlformats.org/officeDocument/2006/relationships/image" Target="../media/image8.emf"/><Relationship Id="rId4" Type="http://schemas.openxmlformats.org/officeDocument/2006/relationships/image" Target="../media/image13.png"/><Relationship Id="rId9" Type="http://schemas.openxmlformats.org/officeDocument/2006/relationships/image" Target="../media/image7.emf"/><Relationship Id="rId14" Type="http://schemas.openxmlformats.org/officeDocument/2006/relationships/image" Target="../media/image11.png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6.emf"/><Relationship Id="rId12" Type="http://schemas.openxmlformats.org/officeDocument/2006/relationships/image" Target="../media/image10.png"/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.emf"/><Relationship Id="rId11" Type="http://schemas.microsoft.com/office/2007/relationships/hdphoto" Target="../media/hdphoto2.wdp"/><Relationship Id="rId5" Type="http://schemas.openxmlformats.org/officeDocument/2006/relationships/image" Target="../media/image4.emf"/><Relationship Id="rId1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microsoft.com/office/2007/relationships/hdphoto" Target="../media/hdphoto3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microsoft.com/office/2007/relationships/hdphoto" Target="../media/hdphoto2.wdp"/><Relationship Id="rId18" Type="http://schemas.openxmlformats.org/officeDocument/2006/relationships/image" Target="../media/image1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17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11" Type="http://schemas.openxmlformats.org/officeDocument/2006/relationships/image" Target="../media/image8.emf"/><Relationship Id="rId5" Type="http://schemas.openxmlformats.org/officeDocument/2006/relationships/image" Target="../media/image2.png"/><Relationship Id="rId15" Type="http://schemas.openxmlformats.org/officeDocument/2006/relationships/image" Target="../media/image11.png"/><Relationship Id="rId10" Type="http://schemas.openxmlformats.org/officeDocument/2006/relationships/image" Target="../media/image7.emf"/><Relationship Id="rId4" Type="http://schemas.openxmlformats.org/officeDocument/2006/relationships/theme" Target="../theme/theme2.xml"/><Relationship Id="rId9" Type="http://schemas.openxmlformats.org/officeDocument/2006/relationships/image" Target="../media/image6.emf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microsoft.com/office/2007/relationships/hdphoto" Target="../media/hdphoto2.wdp"/><Relationship Id="rId3" Type="http://schemas.openxmlformats.org/officeDocument/2006/relationships/image" Target="../media/image1.png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17" Type="http://schemas.openxmlformats.org/officeDocument/2006/relationships/image" Target="../media/image12.png"/><Relationship Id="rId2" Type="http://schemas.openxmlformats.org/officeDocument/2006/relationships/theme" Target="../theme/theme4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emf"/><Relationship Id="rId11" Type="http://schemas.openxmlformats.org/officeDocument/2006/relationships/image" Target="../media/image8.emf"/><Relationship Id="rId5" Type="http://schemas.openxmlformats.org/officeDocument/2006/relationships/image" Target="../media/image13.png"/><Relationship Id="rId15" Type="http://schemas.openxmlformats.org/officeDocument/2006/relationships/image" Target="../media/image11.png"/><Relationship Id="rId10" Type="http://schemas.openxmlformats.org/officeDocument/2006/relationships/image" Target="../media/image7.emf"/><Relationship Id="rId4" Type="http://schemas.microsoft.com/office/2007/relationships/hdphoto" Target="../media/hdphoto1.wdp"/><Relationship Id="rId9" Type="http://schemas.openxmlformats.org/officeDocument/2006/relationships/image" Target="../media/image6.emf"/><Relationship Id="rId14" Type="http://schemas.openxmlformats.org/officeDocument/2006/relationships/image" Target="../media/image10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microsoft.com/office/2007/relationships/hdphoto" Target="../media/hdphoto2.wdp"/><Relationship Id="rId1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17" Type="http://schemas.openxmlformats.org/officeDocument/2006/relationships/image" Target="../media/image12.png"/><Relationship Id="rId2" Type="http://schemas.openxmlformats.org/officeDocument/2006/relationships/theme" Target="../theme/theme5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.emf"/><Relationship Id="rId11" Type="http://schemas.openxmlformats.org/officeDocument/2006/relationships/image" Target="../media/image8.emf"/><Relationship Id="rId5" Type="http://schemas.openxmlformats.org/officeDocument/2006/relationships/image" Target="../media/image13.png"/><Relationship Id="rId15" Type="http://schemas.openxmlformats.org/officeDocument/2006/relationships/image" Target="../media/image11.png"/><Relationship Id="rId10" Type="http://schemas.openxmlformats.org/officeDocument/2006/relationships/image" Target="../media/image7.emf"/><Relationship Id="rId4" Type="http://schemas.microsoft.com/office/2007/relationships/hdphoto" Target="../media/hdphoto1.wdp"/><Relationship Id="rId9" Type="http://schemas.openxmlformats.org/officeDocument/2006/relationships/image" Target="../media/image6.emf"/><Relationship Id="rId14" Type="http://schemas.openxmlformats.org/officeDocument/2006/relationships/image" Target="../media/image10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microsoft.com/office/2007/relationships/hdphoto" Target="../media/hdphoto2.wdp"/><Relationship Id="rId1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17" Type="http://schemas.openxmlformats.org/officeDocument/2006/relationships/image" Target="../media/image12.png"/><Relationship Id="rId2" Type="http://schemas.openxmlformats.org/officeDocument/2006/relationships/theme" Target="../theme/theme6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emf"/><Relationship Id="rId11" Type="http://schemas.openxmlformats.org/officeDocument/2006/relationships/image" Target="../media/image8.emf"/><Relationship Id="rId5" Type="http://schemas.openxmlformats.org/officeDocument/2006/relationships/image" Target="../media/image13.png"/><Relationship Id="rId15" Type="http://schemas.openxmlformats.org/officeDocument/2006/relationships/image" Target="../media/image11.png"/><Relationship Id="rId10" Type="http://schemas.openxmlformats.org/officeDocument/2006/relationships/image" Target="../media/image7.emf"/><Relationship Id="rId4" Type="http://schemas.microsoft.com/office/2007/relationships/hdphoto" Target="../media/hdphoto1.wdp"/><Relationship Id="rId9" Type="http://schemas.openxmlformats.org/officeDocument/2006/relationships/image" Target="../media/image6.emf"/><Relationship Id="rId14" Type="http://schemas.openxmlformats.org/officeDocument/2006/relationships/image" Target="../media/image10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5.emf"/><Relationship Id="rId12" Type="http://schemas.microsoft.com/office/2007/relationships/hdphoto" Target="../media/hdphoto2.wdp"/><Relationship Id="rId2" Type="http://schemas.openxmlformats.org/officeDocument/2006/relationships/theme" Target="../theme/theme7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5" Type="http://schemas.microsoft.com/office/2007/relationships/hdphoto" Target="../media/hdphoto3.wdp"/><Relationship Id="rId10" Type="http://schemas.openxmlformats.org/officeDocument/2006/relationships/image" Target="../media/image8.emf"/><Relationship Id="rId4" Type="http://schemas.openxmlformats.org/officeDocument/2006/relationships/image" Target="../media/image13.png"/><Relationship Id="rId9" Type="http://schemas.openxmlformats.org/officeDocument/2006/relationships/image" Target="../media/image7.emf"/><Relationship Id="rId14" Type="http://schemas.openxmlformats.org/officeDocument/2006/relationships/image" Target="../media/image1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5.emf"/><Relationship Id="rId12" Type="http://schemas.microsoft.com/office/2007/relationships/hdphoto" Target="../media/hdphoto2.wdp"/><Relationship Id="rId2" Type="http://schemas.openxmlformats.org/officeDocument/2006/relationships/theme" Target="../theme/theme8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5" Type="http://schemas.microsoft.com/office/2007/relationships/hdphoto" Target="../media/hdphoto3.wdp"/><Relationship Id="rId10" Type="http://schemas.openxmlformats.org/officeDocument/2006/relationships/image" Target="../media/image8.emf"/><Relationship Id="rId4" Type="http://schemas.openxmlformats.org/officeDocument/2006/relationships/image" Target="../media/image13.png"/><Relationship Id="rId9" Type="http://schemas.openxmlformats.org/officeDocument/2006/relationships/image" Target="../media/image7.emf"/><Relationship Id="rId14" Type="http://schemas.openxmlformats.org/officeDocument/2006/relationships/image" Target="../media/image1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6.emf"/><Relationship Id="rId12" Type="http://schemas.openxmlformats.org/officeDocument/2006/relationships/image" Target="../media/image10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emf"/><Relationship Id="rId11" Type="http://schemas.microsoft.com/office/2007/relationships/hdphoto" Target="../media/hdphoto2.wdp"/><Relationship Id="rId5" Type="http://schemas.openxmlformats.org/officeDocument/2006/relationships/image" Target="../media/image4.emf"/><Relationship Id="rId1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microsoft.com/office/2007/relationships/hdphoto" Target="../media/hdphoto3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6758201"/>
            <a:ext cx="3949756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23684" y="6758201"/>
            <a:ext cx="3949756" cy="99800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8242247" y="6753936"/>
            <a:ext cx="394975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34" y="1496317"/>
            <a:ext cx="12050666" cy="4424853"/>
          </a:xfrm>
          <a:prstGeom prst="rect">
            <a:avLst/>
          </a:prstGeom>
          <a:effectLst>
            <a:reflection stA="50000" endPos="65000" dist="50800" dir="5400000" sy="-100000" algn="bl" rotWithShape="0"/>
          </a:effectLst>
        </p:spPr>
      </p:pic>
      <p:grpSp>
        <p:nvGrpSpPr>
          <p:cNvPr id="15" name="Group 14"/>
          <p:cNvGrpSpPr/>
          <p:nvPr userDrawn="1"/>
        </p:nvGrpSpPr>
        <p:grpSpPr>
          <a:xfrm>
            <a:off x="5739243" y="-47776"/>
            <a:ext cx="6480055" cy="852993"/>
            <a:chOff x="5739240" y="-47776"/>
            <a:chExt cx="6480055" cy="852993"/>
          </a:xfrm>
        </p:grpSpPr>
        <p:sp>
          <p:nvSpPr>
            <p:cNvPr id="16" name="bk object 24"/>
            <p:cNvSpPr/>
            <p:nvPr userDrawn="1"/>
          </p:nvSpPr>
          <p:spPr>
            <a:xfrm>
              <a:off x="5739240" y="0"/>
              <a:ext cx="3636231" cy="240969"/>
            </a:xfrm>
            <a:custGeom>
              <a:avLst/>
              <a:gdLst/>
              <a:ahLst/>
              <a:cxnLst/>
              <a:rect l="l" t="t" r="r" b="b"/>
              <a:pathLst>
                <a:path w="2032634" h="260350">
                  <a:moveTo>
                    <a:pt x="0" y="0"/>
                  </a:moveTo>
                  <a:lnTo>
                    <a:pt x="2032177" y="0"/>
                  </a:lnTo>
                  <a:lnTo>
                    <a:pt x="2032177" y="259756"/>
                  </a:lnTo>
                  <a:lnTo>
                    <a:pt x="349924" y="25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bk object 25"/>
            <p:cNvSpPr/>
            <p:nvPr userDrawn="1"/>
          </p:nvSpPr>
          <p:spPr>
            <a:xfrm>
              <a:off x="6347213" y="0"/>
              <a:ext cx="4266166" cy="400050"/>
            </a:xfrm>
            <a:custGeom>
              <a:avLst/>
              <a:gdLst/>
              <a:ahLst/>
              <a:cxnLst/>
              <a:rect l="l" t="t" r="r" b="b"/>
              <a:pathLst>
                <a:path w="2814320" h="400050">
                  <a:moveTo>
                    <a:pt x="0" y="0"/>
                  </a:moveTo>
                  <a:lnTo>
                    <a:pt x="2814203" y="0"/>
                  </a:lnTo>
                  <a:lnTo>
                    <a:pt x="2814203" y="399815"/>
                  </a:lnTo>
                  <a:lnTo>
                    <a:pt x="481805" y="399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bk object 26"/>
            <p:cNvSpPr/>
            <p:nvPr userDrawn="1"/>
          </p:nvSpPr>
          <p:spPr>
            <a:xfrm>
              <a:off x="7137779" y="0"/>
              <a:ext cx="5050184" cy="564515"/>
            </a:xfrm>
            <a:custGeom>
              <a:avLst/>
              <a:gdLst/>
              <a:ahLst/>
              <a:cxnLst/>
              <a:rect l="l" t="t" r="r" b="b"/>
              <a:pathLst>
                <a:path w="3855720" h="564515">
                  <a:moveTo>
                    <a:pt x="0" y="0"/>
                  </a:moveTo>
                  <a:lnTo>
                    <a:pt x="3855327" y="0"/>
                  </a:lnTo>
                  <a:lnTo>
                    <a:pt x="3855327" y="564486"/>
                  </a:lnTo>
                  <a:lnTo>
                    <a:pt x="652636" y="564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bk object 30"/>
            <p:cNvSpPr/>
            <p:nvPr userDrawn="1"/>
          </p:nvSpPr>
          <p:spPr>
            <a:xfrm>
              <a:off x="11204809" y="-34544"/>
              <a:ext cx="1014486" cy="83976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7304272" y="-47776"/>
              <a:ext cx="4142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KEMENTERIAN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DALAM NEGERI</a:t>
              </a:r>
            </a:p>
            <a:p>
              <a:pPr algn="r"/>
              <a:r>
                <a:rPr lang="en-US" sz="1600" b="1" baseline="0" dirty="0" err="1">
                  <a:solidFill>
                    <a:schemeClr val="bg1"/>
                  </a:solidFill>
                </a:rPr>
                <a:t>Ditjen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Bina Pembangunan Daerah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480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4037" y="6755642"/>
            <a:ext cx="3949756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119647" y="6755642"/>
            <a:ext cx="3949756" cy="99800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8238210" y="6751377"/>
            <a:ext cx="394975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Isosceles Triangle 1"/>
          <p:cNvSpPr/>
          <p:nvPr userDrawn="1"/>
        </p:nvSpPr>
        <p:spPr>
          <a:xfrm rot="5400000">
            <a:off x="-1899901" y="1899897"/>
            <a:ext cx="6851179" cy="3051381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  <p:grpSp>
        <p:nvGrpSpPr>
          <p:cNvPr id="31" name="Group 30"/>
          <p:cNvGrpSpPr/>
          <p:nvPr userDrawn="1"/>
        </p:nvGrpSpPr>
        <p:grpSpPr>
          <a:xfrm>
            <a:off x="5739243" y="-47776"/>
            <a:ext cx="6480055" cy="852993"/>
            <a:chOff x="5739240" y="-47776"/>
            <a:chExt cx="6480055" cy="852993"/>
          </a:xfrm>
        </p:grpSpPr>
        <p:sp>
          <p:nvSpPr>
            <p:cNvPr id="32" name="bk object 24"/>
            <p:cNvSpPr/>
            <p:nvPr userDrawn="1"/>
          </p:nvSpPr>
          <p:spPr>
            <a:xfrm>
              <a:off x="5739240" y="0"/>
              <a:ext cx="3636231" cy="240969"/>
            </a:xfrm>
            <a:custGeom>
              <a:avLst/>
              <a:gdLst/>
              <a:ahLst/>
              <a:cxnLst/>
              <a:rect l="l" t="t" r="r" b="b"/>
              <a:pathLst>
                <a:path w="2032634" h="260350">
                  <a:moveTo>
                    <a:pt x="0" y="0"/>
                  </a:moveTo>
                  <a:lnTo>
                    <a:pt x="2032177" y="0"/>
                  </a:lnTo>
                  <a:lnTo>
                    <a:pt x="2032177" y="259756"/>
                  </a:lnTo>
                  <a:lnTo>
                    <a:pt x="349924" y="25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bk object 25"/>
            <p:cNvSpPr/>
            <p:nvPr userDrawn="1"/>
          </p:nvSpPr>
          <p:spPr>
            <a:xfrm>
              <a:off x="6347213" y="0"/>
              <a:ext cx="4266166" cy="400050"/>
            </a:xfrm>
            <a:custGeom>
              <a:avLst/>
              <a:gdLst/>
              <a:ahLst/>
              <a:cxnLst/>
              <a:rect l="l" t="t" r="r" b="b"/>
              <a:pathLst>
                <a:path w="2814320" h="400050">
                  <a:moveTo>
                    <a:pt x="0" y="0"/>
                  </a:moveTo>
                  <a:lnTo>
                    <a:pt x="2814203" y="0"/>
                  </a:lnTo>
                  <a:lnTo>
                    <a:pt x="2814203" y="399815"/>
                  </a:lnTo>
                  <a:lnTo>
                    <a:pt x="481805" y="399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bk object 26"/>
            <p:cNvSpPr/>
            <p:nvPr userDrawn="1"/>
          </p:nvSpPr>
          <p:spPr>
            <a:xfrm>
              <a:off x="7137779" y="0"/>
              <a:ext cx="5050184" cy="564515"/>
            </a:xfrm>
            <a:custGeom>
              <a:avLst/>
              <a:gdLst/>
              <a:ahLst/>
              <a:cxnLst/>
              <a:rect l="l" t="t" r="r" b="b"/>
              <a:pathLst>
                <a:path w="3855720" h="564515">
                  <a:moveTo>
                    <a:pt x="0" y="0"/>
                  </a:moveTo>
                  <a:lnTo>
                    <a:pt x="3855327" y="0"/>
                  </a:lnTo>
                  <a:lnTo>
                    <a:pt x="3855327" y="564486"/>
                  </a:lnTo>
                  <a:lnTo>
                    <a:pt x="652636" y="564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5" name="bk object 30"/>
            <p:cNvSpPr/>
            <p:nvPr userDrawn="1"/>
          </p:nvSpPr>
          <p:spPr>
            <a:xfrm>
              <a:off x="11204809" y="-34544"/>
              <a:ext cx="1014486" cy="839761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7304272" y="-47776"/>
              <a:ext cx="4142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KEMENTERIAN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DALAM NEGERI</a:t>
              </a:r>
            </a:p>
            <a:p>
              <a:pPr algn="r"/>
              <a:r>
                <a:rPr lang="en-US" sz="1600" b="1" baseline="0" dirty="0" err="1">
                  <a:solidFill>
                    <a:schemeClr val="bg1"/>
                  </a:solidFill>
                </a:rPr>
                <a:t>Ditjen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Bina Pembangunan Daerah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78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4037" y="6755642"/>
            <a:ext cx="3949756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119647" y="6755642"/>
            <a:ext cx="3949756" cy="99800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8238210" y="6751377"/>
            <a:ext cx="394975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Isosceles Triangle 1"/>
          <p:cNvSpPr/>
          <p:nvPr userDrawn="1"/>
        </p:nvSpPr>
        <p:spPr>
          <a:xfrm rot="5400000">
            <a:off x="-2705671" y="2705668"/>
            <a:ext cx="6858004" cy="1446664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5739243" y="-47776"/>
            <a:ext cx="6480055" cy="852993"/>
            <a:chOff x="5739240" y="-47776"/>
            <a:chExt cx="6480055" cy="852993"/>
          </a:xfrm>
        </p:grpSpPr>
        <p:sp>
          <p:nvSpPr>
            <p:cNvPr id="7" name="bk object 24"/>
            <p:cNvSpPr/>
            <p:nvPr userDrawn="1"/>
          </p:nvSpPr>
          <p:spPr>
            <a:xfrm>
              <a:off x="5739240" y="0"/>
              <a:ext cx="3636231" cy="240969"/>
            </a:xfrm>
            <a:custGeom>
              <a:avLst/>
              <a:gdLst/>
              <a:ahLst/>
              <a:cxnLst/>
              <a:rect l="l" t="t" r="r" b="b"/>
              <a:pathLst>
                <a:path w="2032634" h="260350">
                  <a:moveTo>
                    <a:pt x="0" y="0"/>
                  </a:moveTo>
                  <a:lnTo>
                    <a:pt x="2032177" y="0"/>
                  </a:lnTo>
                  <a:lnTo>
                    <a:pt x="2032177" y="259756"/>
                  </a:lnTo>
                  <a:lnTo>
                    <a:pt x="349924" y="25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bk object 25"/>
            <p:cNvSpPr/>
            <p:nvPr userDrawn="1"/>
          </p:nvSpPr>
          <p:spPr>
            <a:xfrm>
              <a:off x="6347213" y="0"/>
              <a:ext cx="4266166" cy="400050"/>
            </a:xfrm>
            <a:custGeom>
              <a:avLst/>
              <a:gdLst/>
              <a:ahLst/>
              <a:cxnLst/>
              <a:rect l="l" t="t" r="r" b="b"/>
              <a:pathLst>
                <a:path w="2814320" h="400050">
                  <a:moveTo>
                    <a:pt x="0" y="0"/>
                  </a:moveTo>
                  <a:lnTo>
                    <a:pt x="2814203" y="0"/>
                  </a:lnTo>
                  <a:lnTo>
                    <a:pt x="2814203" y="399815"/>
                  </a:lnTo>
                  <a:lnTo>
                    <a:pt x="481805" y="399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bk object 26"/>
            <p:cNvSpPr/>
            <p:nvPr userDrawn="1"/>
          </p:nvSpPr>
          <p:spPr>
            <a:xfrm>
              <a:off x="7137779" y="0"/>
              <a:ext cx="5050184" cy="564515"/>
            </a:xfrm>
            <a:custGeom>
              <a:avLst/>
              <a:gdLst/>
              <a:ahLst/>
              <a:cxnLst/>
              <a:rect l="l" t="t" r="r" b="b"/>
              <a:pathLst>
                <a:path w="3855720" h="564515">
                  <a:moveTo>
                    <a:pt x="0" y="0"/>
                  </a:moveTo>
                  <a:lnTo>
                    <a:pt x="3855327" y="0"/>
                  </a:lnTo>
                  <a:lnTo>
                    <a:pt x="3855327" y="564486"/>
                  </a:lnTo>
                  <a:lnTo>
                    <a:pt x="652636" y="564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bk object 30"/>
            <p:cNvSpPr/>
            <p:nvPr userDrawn="1"/>
          </p:nvSpPr>
          <p:spPr>
            <a:xfrm>
              <a:off x="11204809" y="-34544"/>
              <a:ext cx="1014486" cy="83976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7304272" y="-47776"/>
              <a:ext cx="4142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KEMENTERIAN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DALAM NEGERI</a:t>
              </a:r>
            </a:p>
            <a:p>
              <a:pPr algn="r"/>
              <a:r>
                <a:rPr lang="en-US" sz="1600" b="1" baseline="0" dirty="0" err="1">
                  <a:solidFill>
                    <a:schemeClr val="bg1"/>
                  </a:solidFill>
                </a:rPr>
                <a:t>Ditjen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Bina Pembangunan Daerah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779231" y="0"/>
            <a:ext cx="823015" cy="1211970"/>
            <a:chOff x="2066097" y="1460932"/>
            <a:chExt cx="823015" cy="121197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Right Triangle 18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" name="Isosceles Triangle 16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5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333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 flipH="1">
            <a:off x="-4037" y="-47776"/>
            <a:ext cx="6322949" cy="852993"/>
            <a:chOff x="5739240" y="-47776"/>
            <a:chExt cx="6480055" cy="852993"/>
          </a:xfrm>
        </p:grpSpPr>
        <p:sp>
          <p:nvSpPr>
            <p:cNvPr id="15" name="bk object 24"/>
            <p:cNvSpPr/>
            <p:nvPr userDrawn="1"/>
          </p:nvSpPr>
          <p:spPr>
            <a:xfrm>
              <a:off x="5739240" y="0"/>
              <a:ext cx="3636231" cy="240969"/>
            </a:xfrm>
            <a:custGeom>
              <a:avLst/>
              <a:gdLst/>
              <a:ahLst/>
              <a:cxnLst/>
              <a:rect l="l" t="t" r="r" b="b"/>
              <a:pathLst>
                <a:path w="2032634" h="260350">
                  <a:moveTo>
                    <a:pt x="0" y="0"/>
                  </a:moveTo>
                  <a:lnTo>
                    <a:pt x="2032177" y="0"/>
                  </a:lnTo>
                  <a:lnTo>
                    <a:pt x="2032177" y="259756"/>
                  </a:lnTo>
                  <a:lnTo>
                    <a:pt x="349924" y="25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bk object 25"/>
            <p:cNvSpPr/>
            <p:nvPr userDrawn="1"/>
          </p:nvSpPr>
          <p:spPr>
            <a:xfrm>
              <a:off x="6347213" y="0"/>
              <a:ext cx="4266166" cy="400050"/>
            </a:xfrm>
            <a:custGeom>
              <a:avLst/>
              <a:gdLst/>
              <a:ahLst/>
              <a:cxnLst/>
              <a:rect l="l" t="t" r="r" b="b"/>
              <a:pathLst>
                <a:path w="2814320" h="400050">
                  <a:moveTo>
                    <a:pt x="0" y="0"/>
                  </a:moveTo>
                  <a:lnTo>
                    <a:pt x="2814203" y="0"/>
                  </a:lnTo>
                  <a:lnTo>
                    <a:pt x="2814203" y="399815"/>
                  </a:lnTo>
                  <a:lnTo>
                    <a:pt x="481805" y="399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bk object 26"/>
            <p:cNvSpPr/>
            <p:nvPr userDrawn="1"/>
          </p:nvSpPr>
          <p:spPr>
            <a:xfrm>
              <a:off x="7137779" y="0"/>
              <a:ext cx="5050184" cy="564515"/>
            </a:xfrm>
            <a:custGeom>
              <a:avLst/>
              <a:gdLst/>
              <a:ahLst/>
              <a:cxnLst/>
              <a:rect l="l" t="t" r="r" b="b"/>
              <a:pathLst>
                <a:path w="3855720" h="564515">
                  <a:moveTo>
                    <a:pt x="0" y="0"/>
                  </a:moveTo>
                  <a:lnTo>
                    <a:pt x="3855327" y="0"/>
                  </a:lnTo>
                  <a:lnTo>
                    <a:pt x="3855327" y="564486"/>
                  </a:lnTo>
                  <a:lnTo>
                    <a:pt x="652636" y="564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8" name="bk object 30"/>
            <p:cNvSpPr/>
            <p:nvPr userDrawn="1"/>
          </p:nvSpPr>
          <p:spPr>
            <a:xfrm>
              <a:off x="11204809" y="-34544"/>
              <a:ext cx="1014486" cy="83976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TextBox 18"/>
            <p:cNvSpPr txBox="1"/>
            <p:nvPr userDrawn="1"/>
          </p:nvSpPr>
          <p:spPr>
            <a:xfrm>
              <a:off x="7416172" y="-47776"/>
              <a:ext cx="4142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600" b="1" dirty="0">
                  <a:solidFill>
                    <a:schemeClr val="bg1"/>
                  </a:solidFill>
                </a:rPr>
                <a:t>KEMENTERIAN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DALAM NEGERI</a:t>
              </a:r>
            </a:p>
            <a:p>
              <a:pPr algn="l"/>
              <a:r>
                <a:rPr lang="en-US" sz="1600" b="1" baseline="0" dirty="0" err="1">
                  <a:solidFill>
                    <a:schemeClr val="bg1"/>
                  </a:solidFill>
                </a:rPr>
                <a:t>Ditjen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Bina Pembangunan Daerah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-4037" y="6755642"/>
            <a:ext cx="3949756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119647" y="6755642"/>
            <a:ext cx="3949756" cy="99800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8238210" y="6751377"/>
            <a:ext cx="394975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10905813" y="0"/>
            <a:ext cx="823015" cy="1211970"/>
            <a:chOff x="2066097" y="1460932"/>
            <a:chExt cx="823015" cy="121197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Right Triangle 25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4" name="Isosceles Triangle 23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9224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26" r:id="rId2"/>
    <p:sldLayoutId id="2147483727" r:id="rId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5739243" y="-47776"/>
            <a:ext cx="6480055" cy="852993"/>
            <a:chOff x="5739240" y="-47776"/>
            <a:chExt cx="6480055" cy="852993"/>
          </a:xfrm>
        </p:grpSpPr>
        <p:sp>
          <p:nvSpPr>
            <p:cNvPr id="15" name="bk object 24"/>
            <p:cNvSpPr/>
            <p:nvPr userDrawn="1"/>
          </p:nvSpPr>
          <p:spPr>
            <a:xfrm>
              <a:off x="5739240" y="0"/>
              <a:ext cx="3636231" cy="240969"/>
            </a:xfrm>
            <a:custGeom>
              <a:avLst/>
              <a:gdLst/>
              <a:ahLst/>
              <a:cxnLst/>
              <a:rect l="l" t="t" r="r" b="b"/>
              <a:pathLst>
                <a:path w="2032634" h="260350">
                  <a:moveTo>
                    <a:pt x="0" y="0"/>
                  </a:moveTo>
                  <a:lnTo>
                    <a:pt x="2032177" y="0"/>
                  </a:lnTo>
                  <a:lnTo>
                    <a:pt x="2032177" y="259756"/>
                  </a:lnTo>
                  <a:lnTo>
                    <a:pt x="349924" y="25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bk object 25"/>
            <p:cNvSpPr/>
            <p:nvPr userDrawn="1"/>
          </p:nvSpPr>
          <p:spPr>
            <a:xfrm>
              <a:off x="6347213" y="0"/>
              <a:ext cx="4266166" cy="400050"/>
            </a:xfrm>
            <a:custGeom>
              <a:avLst/>
              <a:gdLst/>
              <a:ahLst/>
              <a:cxnLst/>
              <a:rect l="l" t="t" r="r" b="b"/>
              <a:pathLst>
                <a:path w="2814320" h="400050">
                  <a:moveTo>
                    <a:pt x="0" y="0"/>
                  </a:moveTo>
                  <a:lnTo>
                    <a:pt x="2814203" y="0"/>
                  </a:lnTo>
                  <a:lnTo>
                    <a:pt x="2814203" y="399815"/>
                  </a:lnTo>
                  <a:lnTo>
                    <a:pt x="481805" y="399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bk object 26"/>
            <p:cNvSpPr/>
            <p:nvPr userDrawn="1"/>
          </p:nvSpPr>
          <p:spPr>
            <a:xfrm>
              <a:off x="7137779" y="0"/>
              <a:ext cx="5050184" cy="564515"/>
            </a:xfrm>
            <a:custGeom>
              <a:avLst/>
              <a:gdLst/>
              <a:ahLst/>
              <a:cxnLst/>
              <a:rect l="l" t="t" r="r" b="b"/>
              <a:pathLst>
                <a:path w="3855720" h="564515">
                  <a:moveTo>
                    <a:pt x="0" y="0"/>
                  </a:moveTo>
                  <a:lnTo>
                    <a:pt x="3855327" y="0"/>
                  </a:lnTo>
                  <a:lnTo>
                    <a:pt x="3855327" y="564486"/>
                  </a:lnTo>
                  <a:lnTo>
                    <a:pt x="652636" y="564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8" name="bk object 30"/>
            <p:cNvSpPr/>
            <p:nvPr userDrawn="1"/>
          </p:nvSpPr>
          <p:spPr>
            <a:xfrm>
              <a:off x="11204809" y="-34544"/>
              <a:ext cx="1014486" cy="83976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TextBox 18"/>
            <p:cNvSpPr txBox="1"/>
            <p:nvPr userDrawn="1"/>
          </p:nvSpPr>
          <p:spPr>
            <a:xfrm>
              <a:off x="7304272" y="-47776"/>
              <a:ext cx="4142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KEMENTERIAN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DALAM NEGERI</a:t>
              </a:r>
            </a:p>
            <a:p>
              <a:pPr algn="r"/>
              <a:r>
                <a:rPr lang="en-US" sz="1600" b="1" baseline="0" dirty="0" err="1">
                  <a:solidFill>
                    <a:schemeClr val="bg1"/>
                  </a:solidFill>
                </a:rPr>
                <a:t>Ditjen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Bina Pembangunan Daerah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-4037" y="6755642"/>
            <a:ext cx="3949756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119647" y="6755642"/>
            <a:ext cx="3949756" cy="99800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8238210" y="6751377"/>
            <a:ext cx="394975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470849" y="0"/>
            <a:ext cx="1801507" cy="4244456"/>
            <a:chOff x="341192" y="-3"/>
            <a:chExt cx="1801507" cy="4244456"/>
          </a:xfrm>
        </p:grpSpPr>
        <p:sp>
          <p:nvSpPr>
            <p:cNvPr id="13" name="Rectangle 12"/>
            <p:cNvSpPr/>
            <p:nvPr userDrawn="1"/>
          </p:nvSpPr>
          <p:spPr>
            <a:xfrm rot="16200000">
              <a:off x="-436730" y="777920"/>
              <a:ext cx="3357352" cy="180150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Isosceles Triangle 21"/>
            <p:cNvSpPr/>
            <p:nvPr userDrawn="1"/>
          </p:nvSpPr>
          <p:spPr>
            <a:xfrm flipV="1">
              <a:off x="341192" y="3357348"/>
              <a:ext cx="1801507" cy="887105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254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0" y="2579426"/>
            <a:ext cx="4258103" cy="1801507"/>
            <a:chOff x="-436730" y="777919"/>
            <a:chExt cx="4258103" cy="1801507"/>
          </a:xfrm>
        </p:grpSpPr>
        <p:sp>
          <p:nvSpPr>
            <p:cNvPr id="12" name="Rectangle 11"/>
            <p:cNvSpPr/>
            <p:nvPr userDrawn="1"/>
          </p:nvSpPr>
          <p:spPr>
            <a:xfrm rot="10800000">
              <a:off x="-436730" y="777920"/>
              <a:ext cx="3357352" cy="180150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/>
            <p:cNvSpPr/>
            <p:nvPr userDrawn="1"/>
          </p:nvSpPr>
          <p:spPr>
            <a:xfrm rot="16200000" flipV="1">
              <a:off x="2477067" y="1235120"/>
              <a:ext cx="1801507" cy="887105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-3" y="2133"/>
            <a:ext cx="3949756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123681" y="2133"/>
            <a:ext cx="3949756" cy="99800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8242244" y="-2132"/>
            <a:ext cx="394975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65535" y="0"/>
            <a:ext cx="823015" cy="1211970"/>
            <a:chOff x="2066097" y="1460932"/>
            <a:chExt cx="823015" cy="121197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Right Triangle 16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5" name="Isosceles Triangle 14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0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9414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0" y="2579426"/>
            <a:ext cx="4258103" cy="1801507"/>
            <a:chOff x="-436730" y="777919"/>
            <a:chExt cx="4258103" cy="1801507"/>
          </a:xfrm>
        </p:grpSpPr>
        <p:sp>
          <p:nvSpPr>
            <p:cNvPr id="12" name="Rectangle 11"/>
            <p:cNvSpPr/>
            <p:nvPr userDrawn="1"/>
          </p:nvSpPr>
          <p:spPr>
            <a:xfrm rot="10800000">
              <a:off x="-436730" y="777920"/>
              <a:ext cx="3357352" cy="180150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/>
            <p:cNvSpPr/>
            <p:nvPr userDrawn="1"/>
          </p:nvSpPr>
          <p:spPr>
            <a:xfrm rot="16200000" flipV="1">
              <a:off x="2477067" y="1235120"/>
              <a:ext cx="1801507" cy="887105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 userDrawn="1"/>
        </p:nvGrpSpPr>
        <p:grpSpPr>
          <a:xfrm>
            <a:off x="5739243" y="-47776"/>
            <a:ext cx="6480055" cy="852993"/>
            <a:chOff x="5739240" y="-47776"/>
            <a:chExt cx="6480055" cy="852993"/>
          </a:xfrm>
        </p:grpSpPr>
        <p:sp>
          <p:nvSpPr>
            <p:cNvPr id="9" name="bk object 24"/>
            <p:cNvSpPr/>
            <p:nvPr userDrawn="1"/>
          </p:nvSpPr>
          <p:spPr>
            <a:xfrm>
              <a:off x="5739240" y="0"/>
              <a:ext cx="3636231" cy="240969"/>
            </a:xfrm>
            <a:custGeom>
              <a:avLst/>
              <a:gdLst/>
              <a:ahLst/>
              <a:cxnLst/>
              <a:rect l="l" t="t" r="r" b="b"/>
              <a:pathLst>
                <a:path w="2032634" h="260350">
                  <a:moveTo>
                    <a:pt x="0" y="0"/>
                  </a:moveTo>
                  <a:lnTo>
                    <a:pt x="2032177" y="0"/>
                  </a:lnTo>
                  <a:lnTo>
                    <a:pt x="2032177" y="259756"/>
                  </a:lnTo>
                  <a:lnTo>
                    <a:pt x="349924" y="25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bk object 25"/>
            <p:cNvSpPr/>
            <p:nvPr userDrawn="1"/>
          </p:nvSpPr>
          <p:spPr>
            <a:xfrm>
              <a:off x="6347213" y="0"/>
              <a:ext cx="4266166" cy="400050"/>
            </a:xfrm>
            <a:custGeom>
              <a:avLst/>
              <a:gdLst/>
              <a:ahLst/>
              <a:cxnLst/>
              <a:rect l="l" t="t" r="r" b="b"/>
              <a:pathLst>
                <a:path w="2814320" h="400050">
                  <a:moveTo>
                    <a:pt x="0" y="0"/>
                  </a:moveTo>
                  <a:lnTo>
                    <a:pt x="2814203" y="0"/>
                  </a:lnTo>
                  <a:lnTo>
                    <a:pt x="2814203" y="399815"/>
                  </a:lnTo>
                  <a:lnTo>
                    <a:pt x="481805" y="399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bk object 26"/>
            <p:cNvSpPr/>
            <p:nvPr userDrawn="1"/>
          </p:nvSpPr>
          <p:spPr>
            <a:xfrm>
              <a:off x="7137779" y="0"/>
              <a:ext cx="5050184" cy="564515"/>
            </a:xfrm>
            <a:custGeom>
              <a:avLst/>
              <a:gdLst/>
              <a:ahLst/>
              <a:cxnLst/>
              <a:rect l="l" t="t" r="r" b="b"/>
              <a:pathLst>
                <a:path w="3855720" h="564515">
                  <a:moveTo>
                    <a:pt x="0" y="0"/>
                  </a:moveTo>
                  <a:lnTo>
                    <a:pt x="3855327" y="0"/>
                  </a:lnTo>
                  <a:lnTo>
                    <a:pt x="3855327" y="564486"/>
                  </a:lnTo>
                  <a:lnTo>
                    <a:pt x="652636" y="564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" name="bk object 30"/>
            <p:cNvSpPr/>
            <p:nvPr userDrawn="1"/>
          </p:nvSpPr>
          <p:spPr>
            <a:xfrm>
              <a:off x="11204809" y="-34544"/>
              <a:ext cx="1014486" cy="83976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TextBox 15"/>
            <p:cNvSpPr txBox="1"/>
            <p:nvPr userDrawn="1"/>
          </p:nvSpPr>
          <p:spPr>
            <a:xfrm>
              <a:off x="7304272" y="-47776"/>
              <a:ext cx="4142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KEMENTERIAN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DALAM NEGERI</a:t>
              </a:r>
            </a:p>
            <a:p>
              <a:pPr algn="r"/>
              <a:r>
                <a:rPr lang="en-US" sz="1600" b="1" baseline="0" dirty="0" err="1">
                  <a:solidFill>
                    <a:schemeClr val="bg1"/>
                  </a:solidFill>
                </a:rPr>
                <a:t>Ditjen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Bina Pembangunan Daerah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ectangle 16"/>
          <p:cNvSpPr/>
          <p:nvPr userDrawn="1"/>
        </p:nvSpPr>
        <p:spPr>
          <a:xfrm>
            <a:off x="-4037" y="6769290"/>
            <a:ext cx="3949756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4119647" y="6769290"/>
            <a:ext cx="3949756" cy="99800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8238210" y="6765025"/>
            <a:ext cx="394975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65535" y="0"/>
            <a:ext cx="823015" cy="1211970"/>
            <a:chOff x="2066097" y="1460932"/>
            <a:chExt cx="823015" cy="1211970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Right Triangle 25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4" name="Isosceles Triangle 23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8087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34" r:id="rId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0" y="2579426"/>
            <a:ext cx="4258103" cy="1801507"/>
            <a:chOff x="-436730" y="777919"/>
            <a:chExt cx="4258103" cy="1801507"/>
          </a:xfrm>
        </p:grpSpPr>
        <p:sp>
          <p:nvSpPr>
            <p:cNvPr id="12" name="Rectangle 11"/>
            <p:cNvSpPr/>
            <p:nvPr userDrawn="1"/>
          </p:nvSpPr>
          <p:spPr>
            <a:xfrm rot="10800000">
              <a:off x="-436730" y="777920"/>
              <a:ext cx="3357352" cy="180150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/>
            <p:cNvSpPr/>
            <p:nvPr userDrawn="1"/>
          </p:nvSpPr>
          <p:spPr>
            <a:xfrm rot="16200000" flipV="1">
              <a:off x="2477067" y="1235120"/>
              <a:ext cx="1801507" cy="887105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 userDrawn="1"/>
        </p:nvGrpSpPr>
        <p:grpSpPr>
          <a:xfrm>
            <a:off x="5739243" y="-47776"/>
            <a:ext cx="6480055" cy="852993"/>
            <a:chOff x="5739240" y="-47776"/>
            <a:chExt cx="6480055" cy="852993"/>
          </a:xfrm>
        </p:grpSpPr>
        <p:sp>
          <p:nvSpPr>
            <p:cNvPr id="9" name="bk object 24"/>
            <p:cNvSpPr/>
            <p:nvPr userDrawn="1"/>
          </p:nvSpPr>
          <p:spPr>
            <a:xfrm>
              <a:off x="5739240" y="0"/>
              <a:ext cx="3636231" cy="240969"/>
            </a:xfrm>
            <a:custGeom>
              <a:avLst/>
              <a:gdLst/>
              <a:ahLst/>
              <a:cxnLst/>
              <a:rect l="l" t="t" r="r" b="b"/>
              <a:pathLst>
                <a:path w="2032634" h="260350">
                  <a:moveTo>
                    <a:pt x="0" y="0"/>
                  </a:moveTo>
                  <a:lnTo>
                    <a:pt x="2032177" y="0"/>
                  </a:lnTo>
                  <a:lnTo>
                    <a:pt x="2032177" y="259756"/>
                  </a:lnTo>
                  <a:lnTo>
                    <a:pt x="349924" y="25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bk object 25"/>
            <p:cNvSpPr/>
            <p:nvPr userDrawn="1"/>
          </p:nvSpPr>
          <p:spPr>
            <a:xfrm>
              <a:off x="6347213" y="0"/>
              <a:ext cx="4266166" cy="400050"/>
            </a:xfrm>
            <a:custGeom>
              <a:avLst/>
              <a:gdLst/>
              <a:ahLst/>
              <a:cxnLst/>
              <a:rect l="l" t="t" r="r" b="b"/>
              <a:pathLst>
                <a:path w="2814320" h="400050">
                  <a:moveTo>
                    <a:pt x="0" y="0"/>
                  </a:moveTo>
                  <a:lnTo>
                    <a:pt x="2814203" y="0"/>
                  </a:lnTo>
                  <a:lnTo>
                    <a:pt x="2814203" y="399815"/>
                  </a:lnTo>
                  <a:lnTo>
                    <a:pt x="481805" y="399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bk object 26"/>
            <p:cNvSpPr/>
            <p:nvPr userDrawn="1"/>
          </p:nvSpPr>
          <p:spPr>
            <a:xfrm>
              <a:off x="7137779" y="0"/>
              <a:ext cx="5050184" cy="564515"/>
            </a:xfrm>
            <a:custGeom>
              <a:avLst/>
              <a:gdLst/>
              <a:ahLst/>
              <a:cxnLst/>
              <a:rect l="l" t="t" r="r" b="b"/>
              <a:pathLst>
                <a:path w="3855720" h="564515">
                  <a:moveTo>
                    <a:pt x="0" y="0"/>
                  </a:moveTo>
                  <a:lnTo>
                    <a:pt x="3855327" y="0"/>
                  </a:lnTo>
                  <a:lnTo>
                    <a:pt x="3855327" y="564486"/>
                  </a:lnTo>
                  <a:lnTo>
                    <a:pt x="652636" y="564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" name="bk object 30"/>
            <p:cNvSpPr/>
            <p:nvPr userDrawn="1"/>
          </p:nvSpPr>
          <p:spPr>
            <a:xfrm>
              <a:off x="11204809" y="-34544"/>
              <a:ext cx="1014486" cy="83976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TextBox 15"/>
            <p:cNvSpPr txBox="1"/>
            <p:nvPr userDrawn="1"/>
          </p:nvSpPr>
          <p:spPr>
            <a:xfrm>
              <a:off x="7304272" y="-47776"/>
              <a:ext cx="4142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KEMENTERIAN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DALAM NEGERI</a:t>
              </a:r>
            </a:p>
            <a:p>
              <a:pPr algn="r"/>
              <a:r>
                <a:rPr lang="en-US" sz="1600" b="1" baseline="0" dirty="0" err="1">
                  <a:solidFill>
                    <a:schemeClr val="bg1"/>
                  </a:solidFill>
                </a:rPr>
                <a:t>Ditjen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Bina Pembangunan Daerah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65535" y="0"/>
            <a:ext cx="823015" cy="1211970"/>
            <a:chOff x="2066097" y="1460932"/>
            <a:chExt cx="823015" cy="121197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Right Triangle 21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0" name="Isosceles Triangle 19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8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362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0" y="2579426"/>
            <a:ext cx="4258103" cy="1801507"/>
            <a:chOff x="-436730" y="777919"/>
            <a:chExt cx="4258103" cy="1801507"/>
          </a:xfrm>
        </p:grpSpPr>
        <p:sp>
          <p:nvSpPr>
            <p:cNvPr id="12" name="Rectangle 11"/>
            <p:cNvSpPr/>
            <p:nvPr userDrawn="1"/>
          </p:nvSpPr>
          <p:spPr>
            <a:xfrm rot="10800000">
              <a:off x="-436730" y="777920"/>
              <a:ext cx="3357352" cy="180150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/>
            <p:cNvSpPr/>
            <p:nvPr userDrawn="1"/>
          </p:nvSpPr>
          <p:spPr>
            <a:xfrm rot="16200000" flipV="1">
              <a:off x="2477067" y="1235120"/>
              <a:ext cx="1801507" cy="887105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Rectangle 7"/>
          <p:cNvSpPr/>
          <p:nvPr userDrawn="1"/>
        </p:nvSpPr>
        <p:spPr>
          <a:xfrm rot="16200000">
            <a:off x="11046976" y="5717024"/>
            <a:ext cx="2182154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 rot="16200000">
            <a:off x="11040931" y="3377429"/>
            <a:ext cx="2182152" cy="97809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 rot="16200000">
            <a:off x="11054829" y="1028274"/>
            <a:ext cx="215634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65535" y="0"/>
            <a:ext cx="823015" cy="1211970"/>
            <a:chOff x="2066097" y="1460932"/>
            <a:chExt cx="823015" cy="121197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Right Triangle 18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" name="Isosceles Triangle 16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5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1360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6758201"/>
            <a:ext cx="3949756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23684" y="6758201"/>
            <a:ext cx="3949756" cy="99800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8242247" y="6753936"/>
            <a:ext cx="394975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739243" y="-47776"/>
            <a:ext cx="6480055" cy="852993"/>
            <a:chOff x="5739240" y="-47776"/>
            <a:chExt cx="6480055" cy="852993"/>
          </a:xfrm>
        </p:grpSpPr>
        <p:sp>
          <p:nvSpPr>
            <p:cNvPr id="16" name="bk object 24"/>
            <p:cNvSpPr/>
            <p:nvPr userDrawn="1"/>
          </p:nvSpPr>
          <p:spPr>
            <a:xfrm>
              <a:off x="5739240" y="0"/>
              <a:ext cx="3636231" cy="240969"/>
            </a:xfrm>
            <a:custGeom>
              <a:avLst/>
              <a:gdLst/>
              <a:ahLst/>
              <a:cxnLst/>
              <a:rect l="l" t="t" r="r" b="b"/>
              <a:pathLst>
                <a:path w="2032634" h="260350">
                  <a:moveTo>
                    <a:pt x="0" y="0"/>
                  </a:moveTo>
                  <a:lnTo>
                    <a:pt x="2032177" y="0"/>
                  </a:lnTo>
                  <a:lnTo>
                    <a:pt x="2032177" y="259756"/>
                  </a:lnTo>
                  <a:lnTo>
                    <a:pt x="349924" y="25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bk object 25"/>
            <p:cNvSpPr/>
            <p:nvPr userDrawn="1"/>
          </p:nvSpPr>
          <p:spPr>
            <a:xfrm>
              <a:off x="6347213" y="0"/>
              <a:ext cx="4266166" cy="400050"/>
            </a:xfrm>
            <a:custGeom>
              <a:avLst/>
              <a:gdLst/>
              <a:ahLst/>
              <a:cxnLst/>
              <a:rect l="l" t="t" r="r" b="b"/>
              <a:pathLst>
                <a:path w="2814320" h="400050">
                  <a:moveTo>
                    <a:pt x="0" y="0"/>
                  </a:moveTo>
                  <a:lnTo>
                    <a:pt x="2814203" y="0"/>
                  </a:lnTo>
                  <a:lnTo>
                    <a:pt x="2814203" y="399815"/>
                  </a:lnTo>
                  <a:lnTo>
                    <a:pt x="481805" y="399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bk object 26"/>
            <p:cNvSpPr/>
            <p:nvPr userDrawn="1"/>
          </p:nvSpPr>
          <p:spPr>
            <a:xfrm>
              <a:off x="7137779" y="0"/>
              <a:ext cx="5050184" cy="564515"/>
            </a:xfrm>
            <a:custGeom>
              <a:avLst/>
              <a:gdLst/>
              <a:ahLst/>
              <a:cxnLst/>
              <a:rect l="l" t="t" r="r" b="b"/>
              <a:pathLst>
                <a:path w="3855720" h="564515">
                  <a:moveTo>
                    <a:pt x="0" y="0"/>
                  </a:moveTo>
                  <a:lnTo>
                    <a:pt x="3855327" y="0"/>
                  </a:lnTo>
                  <a:lnTo>
                    <a:pt x="3855327" y="564486"/>
                  </a:lnTo>
                  <a:lnTo>
                    <a:pt x="652636" y="564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bk object 30"/>
            <p:cNvSpPr/>
            <p:nvPr userDrawn="1"/>
          </p:nvSpPr>
          <p:spPr>
            <a:xfrm>
              <a:off x="11204809" y="-34544"/>
              <a:ext cx="1014486" cy="83976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7304272" y="-47776"/>
              <a:ext cx="4142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KEMENTERIAN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DALAM NEGERI</a:t>
              </a:r>
            </a:p>
            <a:p>
              <a:pPr algn="r"/>
              <a:r>
                <a:rPr lang="en-US" sz="1600" b="1" baseline="0" dirty="0" err="1">
                  <a:solidFill>
                    <a:schemeClr val="bg1"/>
                  </a:solidFill>
                </a:rPr>
                <a:t>Ditjen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Bina Pembangunan Daerah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65535" y="0"/>
            <a:ext cx="823015" cy="1211970"/>
            <a:chOff x="2066097" y="1460932"/>
            <a:chExt cx="823015" cy="1211970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Right Triangle 76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5" name="Isosceles Triangle 74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73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47636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24" r:id="rId2"/>
    <p:sldLayoutId id="2147483735" r:id="rId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6758201"/>
            <a:ext cx="3949756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23684" y="6758201"/>
            <a:ext cx="3949756" cy="99800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8242247" y="6753936"/>
            <a:ext cx="394975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34" y="1496317"/>
            <a:ext cx="12050666" cy="4424853"/>
          </a:xfrm>
          <a:prstGeom prst="rect">
            <a:avLst/>
          </a:prstGeom>
          <a:effectLst>
            <a:reflection stA="50000" endPos="65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92462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31" r:id="rId2"/>
    <p:sldLayoutId id="2147483732" r:id="rId3"/>
    <p:sldLayoutId id="2147483733" r:id="rId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6758201"/>
            <a:ext cx="3949756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23684" y="6758201"/>
            <a:ext cx="3949756" cy="99800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8242247" y="6753936"/>
            <a:ext cx="394975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34" y="1496317"/>
            <a:ext cx="12050666" cy="4424853"/>
          </a:xfrm>
          <a:prstGeom prst="rect">
            <a:avLst/>
          </a:prstGeom>
          <a:effectLst>
            <a:reflection stA="50000" endPos="65000" dist="50800" dir="5400000" sy="-100000" algn="bl" rotWithShape="0"/>
          </a:effec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65535" y="0"/>
            <a:ext cx="823015" cy="1211970"/>
            <a:chOff x="2066097" y="1460932"/>
            <a:chExt cx="823015" cy="121197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Right Triangle 11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" name="Isosceles Triangle 9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8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3646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6414448"/>
            <a:ext cx="12192000" cy="44355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86" y="1455373"/>
            <a:ext cx="12050666" cy="4424853"/>
          </a:xfrm>
          <a:prstGeom prst="rect">
            <a:avLst/>
          </a:prstGeom>
          <a:effectLst>
            <a:reflection stA="50000" endPos="65000" dist="50800" dir="5400000" sy="-100000" algn="bl" rotWithShape="0"/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65535" y="0"/>
            <a:ext cx="823015" cy="1211970"/>
            <a:chOff x="2066097" y="1460932"/>
            <a:chExt cx="823015" cy="121197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Right Triangle 9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" name="Isosceles Triangle 7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6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 userDrawn="1"/>
        </p:nvGrpSpPr>
        <p:grpSpPr>
          <a:xfrm>
            <a:off x="5739243" y="-47776"/>
            <a:ext cx="6480055" cy="852993"/>
            <a:chOff x="5739240" y="-47776"/>
            <a:chExt cx="6480055" cy="852993"/>
          </a:xfrm>
        </p:grpSpPr>
        <p:sp>
          <p:nvSpPr>
            <p:cNvPr id="28" name="bk object 24"/>
            <p:cNvSpPr/>
            <p:nvPr userDrawn="1"/>
          </p:nvSpPr>
          <p:spPr>
            <a:xfrm>
              <a:off x="5739240" y="0"/>
              <a:ext cx="3636231" cy="240969"/>
            </a:xfrm>
            <a:custGeom>
              <a:avLst/>
              <a:gdLst/>
              <a:ahLst/>
              <a:cxnLst/>
              <a:rect l="l" t="t" r="r" b="b"/>
              <a:pathLst>
                <a:path w="2032634" h="260350">
                  <a:moveTo>
                    <a:pt x="0" y="0"/>
                  </a:moveTo>
                  <a:lnTo>
                    <a:pt x="2032177" y="0"/>
                  </a:lnTo>
                  <a:lnTo>
                    <a:pt x="2032177" y="259756"/>
                  </a:lnTo>
                  <a:lnTo>
                    <a:pt x="349924" y="25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bk object 25"/>
            <p:cNvSpPr/>
            <p:nvPr userDrawn="1"/>
          </p:nvSpPr>
          <p:spPr>
            <a:xfrm>
              <a:off x="6347213" y="0"/>
              <a:ext cx="4266166" cy="400050"/>
            </a:xfrm>
            <a:custGeom>
              <a:avLst/>
              <a:gdLst/>
              <a:ahLst/>
              <a:cxnLst/>
              <a:rect l="l" t="t" r="r" b="b"/>
              <a:pathLst>
                <a:path w="2814320" h="400050">
                  <a:moveTo>
                    <a:pt x="0" y="0"/>
                  </a:moveTo>
                  <a:lnTo>
                    <a:pt x="2814203" y="0"/>
                  </a:lnTo>
                  <a:lnTo>
                    <a:pt x="2814203" y="399815"/>
                  </a:lnTo>
                  <a:lnTo>
                    <a:pt x="481805" y="399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bk object 26"/>
            <p:cNvSpPr/>
            <p:nvPr userDrawn="1"/>
          </p:nvSpPr>
          <p:spPr>
            <a:xfrm>
              <a:off x="7137779" y="0"/>
              <a:ext cx="5050184" cy="564515"/>
            </a:xfrm>
            <a:custGeom>
              <a:avLst/>
              <a:gdLst/>
              <a:ahLst/>
              <a:cxnLst/>
              <a:rect l="l" t="t" r="r" b="b"/>
              <a:pathLst>
                <a:path w="3855720" h="564515">
                  <a:moveTo>
                    <a:pt x="0" y="0"/>
                  </a:moveTo>
                  <a:lnTo>
                    <a:pt x="3855327" y="0"/>
                  </a:lnTo>
                  <a:lnTo>
                    <a:pt x="3855327" y="564486"/>
                  </a:lnTo>
                  <a:lnTo>
                    <a:pt x="652636" y="564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1" name="bk object 30"/>
            <p:cNvSpPr/>
            <p:nvPr userDrawn="1"/>
          </p:nvSpPr>
          <p:spPr>
            <a:xfrm>
              <a:off x="11204809" y="-34544"/>
              <a:ext cx="1014486" cy="839761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TextBox 31"/>
            <p:cNvSpPr txBox="1"/>
            <p:nvPr userDrawn="1"/>
          </p:nvSpPr>
          <p:spPr>
            <a:xfrm>
              <a:off x="7304272" y="-47776"/>
              <a:ext cx="4142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KEMENTERIAN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DALAM NEGERI</a:t>
              </a:r>
            </a:p>
            <a:p>
              <a:pPr algn="r"/>
              <a:r>
                <a:rPr lang="en-US" sz="1600" b="1" baseline="0" dirty="0" err="1">
                  <a:solidFill>
                    <a:schemeClr val="bg1"/>
                  </a:solidFill>
                </a:rPr>
                <a:t>Ditjen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Bina Pembangunan Daerah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8258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86" y="1455373"/>
            <a:ext cx="12050666" cy="4424853"/>
          </a:xfrm>
          <a:prstGeom prst="rect">
            <a:avLst/>
          </a:prstGeom>
          <a:effectLst>
            <a:reflection stA="50000" endPos="65000" dist="50800" dir="5400000" sy="-100000" algn="bl" rotWithShape="0"/>
          </a:effectLst>
        </p:spPr>
      </p:pic>
      <p:sp>
        <p:nvSpPr>
          <p:cNvPr id="4" name="Rectangle 3"/>
          <p:cNvSpPr/>
          <p:nvPr userDrawn="1"/>
        </p:nvSpPr>
        <p:spPr>
          <a:xfrm>
            <a:off x="-13648" y="0"/>
            <a:ext cx="12192000" cy="44355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65535" y="0"/>
            <a:ext cx="823015" cy="1211970"/>
            <a:chOff x="2066097" y="1460932"/>
            <a:chExt cx="823015" cy="121197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Right Triangle 10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" name="Isosceles Triangle 8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7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 userDrawn="1"/>
        </p:nvGrpSpPr>
        <p:grpSpPr>
          <a:xfrm>
            <a:off x="5739243" y="-47776"/>
            <a:ext cx="6480055" cy="852993"/>
            <a:chOff x="5739240" y="-47776"/>
            <a:chExt cx="6480055" cy="852993"/>
          </a:xfrm>
        </p:grpSpPr>
        <p:sp>
          <p:nvSpPr>
            <p:cNvPr id="28" name="bk object 24"/>
            <p:cNvSpPr/>
            <p:nvPr userDrawn="1"/>
          </p:nvSpPr>
          <p:spPr>
            <a:xfrm>
              <a:off x="5739240" y="0"/>
              <a:ext cx="3636231" cy="240969"/>
            </a:xfrm>
            <a:custGeom>
              <a:avLst/>
              <a:gdLst/>
              <a:ahLst/>
              <a:cxnLst/>
              <a:rect l="l" t="t" r="r" b="b"/>
              <a:pathLst>
                <a:path w="2032634" h="260350">
                  <a:moveTo>
                    <a:pt x="0" y="0"/>
                  </a:moveTo>
                  <a:lnTo>
                    <a:pt x="2032177" y="0"/>
                  </a:lnTo>
                  <a:lnTo>
                    <a:pt x="2032177" y="259756"/>
                  </a:lnTo>
                  <a:lnTo>
                    <a:pt x="349924" y="25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bk object 25"/>
            <p:cNvSpPr/>
            <p:nvPr userDrawn="1"/>
          </p:nvSpPr>
          <p:spPr>
            <a:xfrm>
              <a:off x="6347213" y="0"/>
              <a:ext cx="4266166" cy="400050"/>
            </a:xfrm>
            <a:custGeom>
              <a:avLst/>
              <a:gdLst/>
              <a:ahLst/>
              <a:cxnLst/>
              <a:rect l="l" t="t" r="r" b="b"/>
              <a:pathLst>
                <a:path w="2814320" h="400050">
                  <a:moveTo>
                    <a:pt x="0" y="0"/>
                  </a:moveTo>
                  <a:lnTo>
                    <a:pt x="2814203" y="0"/>
                  </a:lnTo>
                  <a:lnTo>
                    <a:pt x="2814203" y="399815"/>
                  </a:lnTo>
                  <a:lnTo>
                    <a:pt x="481805" y="399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bk object 26"/>
            <p:cNvSpPr/>
            <p:nvPr userDrawn="1"/>
          </p:nvSpPr>
          <p:spPr>
            <a:xfrm>
              <a:off x="7137779" y="0"/>
              <a:ext cx="5050184" cy="564515"/>
            </a:xfrm>
            <a:custGeom>
              <a:avLst/>
              <a:gdLst/>
              <a:ahLst/>
              <a:cxnLst/>
              <a:rect l="l" t="t" r="r" b="b"/>
              <a:pathLst>
                <a:path w="3855720" h="564515">
                  <a:moveTo>
                    <a:pt x="0" y="0"/>
                  </a:moveTo>
                  <a:lnTo>
                    <a:pt x="3855327" y="0"/>
                  </a:lnTo>
                  <a:lnTo>
                    <a:pt x="3855327" y="564486"/>
                  </a:lnTo>
                  <a:lnTo>
                    <a:pt x="652636" y="564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1" name="bk object 30"/>
            <p:cNvSpPr/>
            <p:nvPr userDrawn="1"/>
          </p:nvSpPr>
          <p:spPr>
            <a:xfrm>
              <a:off x="11204809" y="-34544"/>
              <a:ext cx="1014486" cy="839761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TextBox 31"/>
            <p:cNvSpPr txBox="1"/>
            <p:nvPr userDrawn="1"/>
          </p:nvSpPr>
          <p:spPr>
            <a:xfrm>
              <a:off x="7304272" y="-47776"/>
              <a:ext cx="4142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KEMENTERIAN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DALAM NEGERI</a:t>
              </a:r>
            </a:p>
            <a:p>
              <a:pPr algn="r"/>
              <a:r>
                <a:rPr lang="en-US" sz="1600" b="1" baseline="0" dirty="0" err="1">
                  <a:solidFill>
                    <a:schemeClr val="bg1"/>
                  </a:solidFill>
                </a:rPr>
                <a:t>Ditjen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Bina Pembangunan Daerah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2665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 rot="16200000">
            <a:off x="1221475" y="1351126"/>
            <a:ext cx="1801507" cy="4244456"/>
            <a:chOff x="341192" y="-3"/>
            <a:chExt cx="1801507" cy="4244456"/>
          </a:xfrm>
        </p:grpSpPr>
        <p:sp>
          <p:nvSpPr>
            <p:cNvPr id="12" name="Rectangle 11"/>
            <p:cNvSpPr/>
            <p:nvPr userDrawn="1"/>
          </p:nvSpPr>
          <p:spPr>
            <a:xfrm rot="16200000">
              <a:off x="-436730" y="777920"/>
              <a:ext cx="3357352" cy="180150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/>
            <p:cNvSpPr/>
            <p:nvPr userDrawn="1"/>
          </p:nvSpPr>
          <p:spPr>
            <a:xfrm flipV="1">
              <a:off x="341192" y="3357348"/>
              <a:ext cx="1801507" cy="887105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739243" y="-47776"/>
            <a:ext cx="6480055" cy="852993"/>
            <a:chOff x="5739240" y="-47776"/>
            <a:chExt cx="6480055" cy="852993"/>
          </a:xfrm>
        </p:grpSpPr>
        <p:sp>
          <p:nvSpPr>
            <p:cNvPr id="15" name="bk object 24"/>
            <p:cNvSpPr/>
            <p:nvPr userDrawn="1"/>
          </p:nvSpPr>
          <p:spPr>
            <a:xfrm>
              <a:off x="5739240" y="0"/>
              <a:ext cx="3636231" cy="240969"/>
            </a:xfrm>
            <a:custGeom>
              <a:avLst/>
              <a:gdLst/>
              <a:ahLst/>
              <a:cxnLst/>
              <a:rect l="l" t="t" r="r" b="b"/>
              <a:pathLst>
                <a:path w="2032634" h="260350">
                  <a:moveTo>
                    <a:pt x="0" y="0"/>
                  </a:moveTo>
                  <a:lnTo>
                    <a:pt x="2032177" y="0"/>
                  </a:lnTo>
                  <a:lnTo>
                    <a:pt x="2032177" y="259756"/>
                  </a:lnTo>
                  <a:lnTo>
                    <a:pt x="349924" y="25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bk object 25"/>
            <p:cNvSpPr/>
            <p:nvPr userDrawn="1"/>
          </p:nvSpPr>
          <p:spPr>
            <a:xfrm>
              <a:off x="6347213" y="0"/>
              <a:ext cx="4266166" cy="400050"/>
            </a:xfrm>
            <a:custGeom>
              <a:avLst/>
              <a:gdLst/>
              <a:ahLst/>
              <a:cxnLst/>
              <a:rect l="l" t="t" r="r" b="b"/>
              <a:pathLst>
                <a:path w="2814320" h="400050">
                  <a:moveTo>
                    <a:pt x="0" y="0"/>
                  </a:moveTo>
                  <a:lnTo>
                    <a:pt x="2814203" y="0"/>
                  </a:lnTo>
                  <a:lnTo>
                    <a:pt x="2814203" y="399815"/>
                  </a:lnTo>
                  <a:lnTo>
                    <a:pt x="481805" y="399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bk object 26"/>
            <p:cNvSpPr/>
            <p:nvPr userDrawn="1"/>
          </p:nvSpPr>
          <p:spPr>
            <a:xfrm>
              <a:off x="7137779" y="0"/>
              <a:ext cx="5050184" cy="564515"/>
            </a:xfrm>
            <a:custGeom>
              <a:avLst/>
              <a:gdLst/>
              <a:ahLst/>
              <a:cxnLst/>
              <a:rect l="l" t="t" r="r" b="b"/>
              <a:pathLst>
                <a:path w="3855720" h="564515">
                  <a:moveTo>
                    <a:pt x="0" y="0"/>
                  </a:moveTo>
                  <a:lnTo>
                    <a:pt x="3855327" y="0"/>
                  </a:lnTo>
                  <a:lnTo>
                    <a:pt x="3855327" y="564486"/>
                  </a:lnTo>
                  <a:lnTo>
                    <a:pt x="652636" y="564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8" name="bk object 30"/>
            <p:cNvSpPr/>
            <p:nvPr userDrawn="1"/>
          </p:nvSpPr>
          <p:spPr>
            <a:xfrm>
              <a:off x="11204809" y="-34544"/>
              <a:ext cx="1014486" cy="83976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TextBox 18"/>
            <p:cNvSpPr txBox="1"/>
            <p:nvPr userDrawn="1"/>
          </p:nvSpPr>
          <p:spPr>
            <a:xfrm>
              <a:off x="7304272" y="-47776"/>
              <a:ext cx="4142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KEMENTERIAN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DALAM NEGERI</a:t>
              </a:r>
            </a:p>
            <a:p>
              <a:pPr algn="r"/>
              <a:r>
                <a:rPr lang="en-US" sz="1600" b="1" baseline="0" dirty="0" err="1">
                  <a:solidFill>
                    <a:schemeClr val="bg1"/>
                  </a:solidFill>
                </a:rPr>
                <a:t>Ditjen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Bina Pembangunan Daerah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65535" y="0"/>
            <a:ext cx="823015" cy="1211970"/>
            <a:chOff x="2066097" y="1460932"/>
            <a:chExt cx="823015" cy="1211970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Right Triangle 24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3" name="Isosceles Triangle 22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3069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5739243" y="-47776"/>
            <a:ext cx="6480055" cy="852993"/>
            <a:chOff x="5739240" y="-47776"/>
            <a:chExt cx="6480055" cy="852993"/>
          </a:xfrm>
        </p:grpSpPr>
        <p:sp>
          <p:nvSpPr>
            <p:cNvPr id="15" name="bk object 24"/>
            <p:cNvSpPr/>
            <p:nvPr userDrawn="1"/>
          </p:nvSpPr>
          <p:spPr>
            <a:xfrm>
              <a:off x="5739240" y="0"/>
              <a:ext cx="3636231" cy="240969"/>
            </a:xfrm>
            <a:custGeom>
              <a:avLst/>
              <a:gdLst/>
              <a:ahLst/>
              <a:cxnLst/>
              <a:rect l="l" t="t" r="r" b="b"/>
              <a:pathLst>
                <a:path w="2032634" h="260350">
                  <a:moveTo>
                    <a:pt x="0" y="0"/>
                  </a:moveTo>
                  <a:lnTo>
                    <a:pt x="2032177" y="0"/>
                  </a:lnTo>
                  <a:lnTo>
                    <a:pt x="2032177" y="259756"/>
                  </a:lnTo>
                  <a:lnTo>
                    <a:pt x="349924" y="25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bk object 25"/>
            <p:cNvSpPr/>
            <p:nvPr userDrawn="1"/>
          </p:nvSpPr>
          <p:spPr>
            <a:xfrm>
              <a:off x="6347213" y="0"/>
              <a:ext cx="4266166" cy="400050"/>
            </a:xfrm>
            <a:custGeom>
              <a:avLst/>
              <a:gdLst/>
              <a:ahLst/>
              <a:cxnLst/>
              <a:rect l="l" t="t" r="r" b="b"/>
              <a:pathLst>
                <a:path w="2814320" h="400050">
                  <a:moveTo>
                    <a:pt x="0" y="0"/>
                  </a:moveTo>
                  <a:lnTo>
                    <a:pt x="2814203" y="0"/>
                  </a:lnTo>
                  <a:lnTo>
                    <a:pt x="2814203" y="399815"/>
                  </a:lnTo>
                  <a:lnTo>
                    <a:pt x="481805" y="399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bk object 26"/>
            <p:cNvSpPr/>
            <p:nvPr userDrawn="1"/>
          </p:nvSpPr>
          <p:spPr>
            <a:xfrm>
              <a:off x="7137779" y="0"/>
              <a:ext cx="5050184" cy="564515"/>
            </a:xfrm>
            <a:custGeom>
              <a:avLst/>
              <a:gdLst/>
              <a:ahLst/>
              <a:cxnLst/>
              <a:rect l="l" t="t" r="r" b="b"/>
              <a:pathLst>
                <a:path w="3855720" h="564515">
                  <a:moveTo>
                    <a:pt x="0" y="0"/>
                  </a:moveTo>
                  <a:lnTo>
                    <a:pt x="3855327" y="0"/>
                  </a:lnTo>
                  <a:lnTo>
                    <a:pt x="3855327" y="564486"/>
                  </a:lnTo>
                  <a:lnTo>
                    <a:pt x="652636" y="564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8" name="bk object 30"/>
            <p:cNvSpPr/>
            <p:nvPr userDrawn="1"/>
          </p:nvSpPr>
          <p:spPr>
            <a:xfrm>
              <a:off x="11204809" y="-34544"/>
              <a:ext cx="1014486" cy="83976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TextBox 18"/>
            <p:cNvSpPr txBox="1"/>
            <p:nvPr userDrawn="1"/>
          </p:nvSpPr>
          <p:spPr>
            <a:xfrm>
              <a:off x="7304272" y="-47776"/>
              <a:ext cx="4142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KEMENTERIAN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DALAM NEGERI</a:t>
              </a:r>
            </a:p>
            <a:p>
              <a:pPr algn="r"/>
              <a:r>
                <a:rPr lang="en-US" sz="1600" b="1" baseline="0" dirty="0" err="1">
                  <a:solidFill>
                    <a:schemeClr val="bg1"/>
                  </a:solidFill>
                </a:rPr>
                <a:t>Ditjen</a:t>
              </a:r>
              <a:r>
                <a:rPr lang="en-US" sz="1600" b="1" baseline="0" dirty="0">
                  <a:solidFill>
                    <a:schemeClr val="bg1"/>
                  </a:solidFill>
                </a:rPr>
                <a:t> Bina Pembangunan Daerah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-4037" y="6755642"/>
            <a:ext cx="3949756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119647" y="6755642"/>
            <a:ext cx="3949756" cy="99800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8238210" y="6751377"/>
            <a:ext cx="394975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65535" y="0"/>
            <a:ext cx="823015" cy="1211970"/>
            <a:chOff x="2066097" y="1460932"/>
            <a:chExt cx="823015" cy="121197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Right Triangle 25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4" name="Isosceles Triangle 23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324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4037" y="6755642"/>
            <a:ext cx="3949756" cy="99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119647" y="6755642"/>
            <a:ext cx="3949756" cy="99800"/>
          </a:xfrm>
          <a:prstGeom prst="rect">
            <a:avLst/>
          </a:prstGeom>
          <a:solidFill>
            <a:srgbClr val="0D3969"/>
          </a:solidFill>
          <a:ln>
            <a:solidFill>
              <a:srgbClr val="0D3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8238210" y="6751377"/>
            <a:ext cx="3949756" cy="9980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58FC345-E62B-4E5E-9653-FD64BD11575C}"/>
              </a:ext>
            </a:extLst>
          </p:cNvPr>
          <p:cNvGrpSpPr/>
          <p:nvPr userDrawn="1"/>
        </p:nvGrpSpPr>
        <p:grpSpPr>
          <a:xfrm>
            <a:off x="65535" y="0"/>
            <a:ext cx="823015" cy="1211970"/>
            <a:chOff x="2066097" y="1460932"/>
            <a:chExt cx="823015" cy="121197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404B2C6-6753-4A92-A337-27CDC05D7A88}"/>
                </a:ext>
              </a:extLst>
            </p:cNvPr>
            <p:cNvGrpSpPr/>
            <p:nvPr/>
          </p:nvGrpSpPr>
          <p:grpSpPr>
            <a:xfrm>
              <a:off x="2170283" y="1460932"/>
              <a:ext cx="614646" cy="1211970"/>
              <a:chOff x="1095470" y="1146633"/>
              <a:chExt cx="755937" cy="1766816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9A6526F4-8EFF-47B2-8473-D9077370C497}"/>
                  </a:ext>
                </a:extLst>
              </p:cNvPr>
              <p:cNvGrpSpPr/>
              <p:nvPr/>
            </p:nvGrpSpPr>
            <p:grpSpPr>
              <a:xfrm>
                <a:off x="1095473" y="1146633"/>
                <a:ext cx="755934" cy="1766816"/>
                <a:chOff x="1095473" y="1146633"/>
                <a:chExt cx="755934" cy="176681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8C0A0C94-F08E-418B-A2E1-04ADF76A5DB8}"/>
                    </a:ext>
                  </a:extLst>
                </p:cNvPr>
                <p:cNvSpPr/>
                <p:nvPr/>
              </p:nvSpPr>
              <p:spPr>
                <a:xfrm>
                  <a:off x="1095473" y="1146633"/>
                  <a:ext cx="755934" cy="1758180"/>
                </a:xfrm>
                <a:prstGeom prst="rect">
                  <a:avLst/>
                </a:prstGeom>
                <a:solidFill>
                  <a:srgbClr val="D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Right Triangle 11">
                  <a:extLst>
                    <a:ext uri="{FF2B5EF4-FFF2-40B4-BE49-F238E27FC236}">
                      <a16:creationId xmlns:a16="http://schemas.microsoft.com/office/drawing/2014/main" id="{9E3E4CFB-FDA6-4EFA-B09E-DE3E4170C177}"/>
                    </a:ext>
                  </a:extLst>
                </p:cNvPr>
                <p:cNvSpPr/>
                <p:nvPr/>
              </p:nvSpPr>
              <p:spPr>
                <a:xfrm rot="10800000">
                  <a:off x="1752599" y="1155269"/>
                  <a:ext cx="98805" cy="1758180"/>
                </a:xfrm>
                <a:prstGeom prst="rtTriangle">
                  <a:avLst/>
                </a:prstGeom>
                <a:solidFill>
                  <a:srgbClr val="FF2F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" name="Isosceles Triangle 8">
                <a:extLst>
                  <a:ext uri="{FF2B5EF4-FFF2-40B4-BE49-F238E27FC236}">
                    <a16:creationId xmlns:a16="http://schemas.microsoft.com/office/drawing/2014/main" id="{B4689D80-EBD4-43D7-B761-AA3B512B19E7}"/>
                  </a:ext>
                </a:extLst>
              </p:cNvPr>
              <p:cNvSpPr/>
              <p:nvPr/>
            </p:nvSpPr>
            <p:spPr>
              <a:xfrm>
                <a:off x="1095470" y="2588419"/>
                <a:ext cx="755934" cy="31639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7" name="Picture 2" descr="https://gawianku.files.wordpress.com/2014/08/0e9a4-garudapancasila-svg.png">
              <a:extLst>
                <a:ext uri="{FF2B5EF4-FFF2-40B4-BE49-F238E27FC236}">
                  <a16:creationId xmlns:a16="http://schemas.microsoft.com/office/drawing/2014/main" id="{8663E78A-F474-4F8C-896C-E006F8DB96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097" y="1523644"/>
              <a:ext cx="823015" cy="856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30A10F9-18A0-4F2B-AEE2-A38B8BA57C4D}"/>
              </a:ext>
            </a:extLst>
          </p:cNvPr>
          <p:cNvGrpSpPr/>
          <p:nvPr userDrawn="1"/>
        </p:nvGrpSpPr>
        <p:grpSpPr>
          <a:xfrm rot="10800000" flipH="1">
            <a:off x="0" y="6445041"/>
            <a:ext cx="5568287" cy="432000"/>
            <a:chOff x="0" y="3151"/>
            <a:chExt cx="1962525" cy="321485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B396F22-D0CD-469D-A65A-A94960B63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1889" y="8370"/>
              <a:ext cx="830636" cy="170297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866EF6C-BC8B-434B-9454-388BD59E1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5058" y="8370"/>
              <a:ext cx="1164519" cy="235172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6BF2F4F-F0DE-4A3E-9AD8-85B352D7F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8370"/>
              <a:ext cx="1563549" cy="31626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79E1CC8-BD7F-4D4F-AD9C-01C0BA00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6" y="3151"/>
              <a:ext cx="114544" cy="32148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F08D713-7402-44EA-9B24-38A05E524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59962" y="8370"/>
              <a:ext cx="203587" cy="235172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5E2C757-CD8E-4800-93CF-7BF331978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44853" y="8370"/>
              <a:ext cx="154726" cy="170297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4C24322-CA1F-4AB9-807F-A31B31940E52}"/>
              </a:ext>
            </a:extLst>
          </p:cNvPr>
          <p:cNvGrpSpPr/>
          <p:nvPr userDrawn="1"/>
        </p:nvGrpSpPr>
        <p:grpSpPr>
          <a:xfrm>
            <a:off x="64021" y="6492031"/>
            <a:ext cx="4677169" cy="270558"/>
            <a:chOff x="-17527" y="6462485"/>
            <a:chExt cx="5261293" cy="314413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6B530AC-EB7E-453A-AE63-754B7BC7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27" y="6560490"/>
              <a:ext cx="191966" cy="202833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73E7806-366B-4D25-BF71-B9B1A0732416}"/>
                </a:ext>
              </a:extLst>
            </p:cNvPr>
            <p:cNvSpPr txBox="1"/>
            <p:nvPr/>
          </p:nvSpPr>
          <p:spPr>
            <a:xfrm>
              <a:off x="120906" y="6464693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B16B493-FF65-487F-8CC7-3E9FC9196152}"/>
                </a:ext>
              </a:extLst>
            </p:cNvPr>
            <p:cNvSpPr txBox="1"/>
            <p:nvPr/>
          </p:nvSpPr>
          <p:spPr>
            <a:xfrm>
              <a:off x="1647991" y="646248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5BB674C-03C2-48FA-9D4B-E3A5F18B866C}"/>
                </a:ext>
              </a:extLst>
            </p:cNvPr>
            <p:cNvSpPr txBox="1"/>
            <p:nvPr/>
          </p:nvSpPr>
          <p:spPr>
            <a:xfrm>
              <a:off x="3277021" y="6469121"/>
              <a:ext cx="15537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@</a:t>
              </a:r>
              <a:r>
                <a:rPr kumimoji="0" lang="en-AU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charset="0"/>
                </a:rPr>
                <a:t>kemendagri_ri</a:t>
              </a:r>
              <a:endParaRPr kumimoji="0" lang="en-A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endParaRP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A86CE76-0A71-4C63-871E-19A3D79DC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088" y="6547883"/>
              <a:ext cx="182949" cy="188522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5980D32-55BE-4BF2-84FA-272888FBE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450" y="6552311"/>
              <a:ext cx="208469" cy="205789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8BEFCF9F-5C62-44F1-935B-5FFCE8090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1009" y="6560490"/>
              <a:ext cx="242757" cy="1879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7809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g"/><Relationship Id="rId11" Type="http://schemas.openxmlformats.org/officeDocument/2006/relationships/image" Target="../media/image27.png"/><Relationship Id="rId5" Type="http://schemas.openxmlformats.org/officeDocument/2006/relationships/image" Target="../media/image21.jpg"/><Relationship Id="rId10" Type="http://schemas.openxmlformats.org/officeDocument/2006/relationships/image" Target="../media/image26.jpg"/><Relationship Id="rId4" Type="http://schemas.openxmlformats.org/officeDocument/2006/relationships/image" Target="../media/image20.png"/><Relationship Id="rId9" Type="http://schemas.openxmlformats.org/officeDocument/2006/relationships/image" Target="../media/image25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26" Type="http://schemas.openxmlformats.org/officeDocument/2006/relationships/image" Target="../media/image59.png"/><Relationship Id="rId3" Type="http://schemas.openxmlformats.org/officeDocument/2006/relationships/image" Target="../media/image36.png"/><Relationship Id="rId21" Type="http://schemas.openxmlformats.org/officeDocument/2006/relationships/image" Target="../media/image54.png"/><Relationship Id="rId34" Type="http://schemas.openxmlformats.org/officeDocument/2006/relationships/image" Target="../media/image67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5" Type="http://schemas.openxmlformats.org/officeDocument/2006/relationships/image" Target="../media/image58.png"/><Relationship Id="rId33" Type="http://schemas.openxmlformats.org/officeDocument/2006/relationships/image" Target="../media/image66.png"/><Relationship Id="rId2" Type="http://schemas.openxmlformats.org/officeDocument/2006/relationships/image" Target="../media/image35.png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29" Type="http://schemas.openxmlformats.org/officeDocument/2006/relationships/image" Target="../media/image6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7.png"/><Relationship Id="rId32" Type="http://schemas.openxmlformats.org/officeDocument/2006/relationships/image" Target="../media/image65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28" Type="http://schemas.openxmlformats.org/officeDocument/2006/relationships/image" Target="../media/image61.png"/><Relationship Id="rId36" Type="http://schemas.openxmlformats.org/officeDocument/2006/relationships/image" Target="../media/image69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31" Type="http://schemas.openxmlformats.org/officeDocument/2006/relationships/image" Target="../media/image64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Relationship Id="rId27" Type="http://schemas.openxmlformats.org/officeDocument/2006/relationships/image" Target="../media/image60.png"/><Relationship Id="rId30" Type="http://schemas.openxmlformats.org/officeDocument/2006/relationships/image" Target="../media/image63.png"/><Relationship Id="rId35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0"/>
            <a:ext cx="12509500" cy="6920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152900" y="5797409"/>
            <a:ext cx="73959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Direktorat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Jenderal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Bina Pembangunan Daerah</a:t>
            </a:r>
          </a:p>
          <a:p>
            <a:pPr algn="ctr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Kementerian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Dalam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Negeri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object 7"/>
          <p:cNvSpPr/>
          <p:nvPr/>
        </p:nvSpPr>
        <p:spPr>
          <a:xfrm>
            <a:off x="343727" y="279822"/>
            <a:ext cx="1395339" cy="16722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5" name="Parallelogram 4"/>
          <p:cNvSpPr/>
          <p:nvPr/>
        </p:nvSpPr>
        <p:spPr>
          <a:xfrm>
            <a:off x="4483100" y="762503"/>
            <a:ext cx="8026400" cy="500380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Parallelogram 16"/>
          <p:cNvSpPr/>
          <p:nvPr/>
        </p:nvSpPr>
        <p:spPr>
          <a:xfrm>
            <a:off x="4279900" y="370496"/>
            <a:ext cx="8026400" cy="5003800"/>
          </a:xfrm>
          <a:prstGeom prst="parallelogram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Parallelogram 17"/>
          <p:cNvSpPr/>
          <p:nvPr/>
        </p:nvSpPr>
        <p:spPr>
          <a:xfrm>
            <a:off x="3949700" y="0"/>
            <a:ext cx="8026400" cy="5003800"/>
          </a:xfrm>
          <a:prstGeom prst="parallelogram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  <a:p>
            <a:pPr algn="ctr"/>
            <a:endParaRPr lang="id-ID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  <a:p>
            <a:pPr algn="ctr"/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Mekanisme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Penyerahan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</a:t>
            </a:r>
            <a:endParaRPr lang="id-ID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  <a:p>
            <a:pPr algn="ctr"/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Prasarana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,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Sarana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dan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Utilitas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Umum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Perumahan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dan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Kawasan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Permukiman</a:t>
            </a:r>
            <a:endParaRPr lang="id-ID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  <a:p>
            <a:pPr algn="ctr"/>
            <a:endParaRPr lang="id-ID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  <a:p>
            <a:pPr algn="ctr"/>
            <a:r>
              <a:rPr lang="en-US" sz="20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Oleh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</a:t>
            </a:r>
          </a:p>
          <a:p>
            <a:pPr algn="ctr"/>
            <a:r>
              <a:rPr lang="id-ID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Vonny Febriana Pratiwi, ST, M.Si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Ka</a:t>
            </a:r>
            <a:r>
              <a:rPr lang="id-ID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 Wil. II S</a:t>
            </a:r>
            <a:r>
              <a:rPr lang="en-US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ubdit</a:t>
            </a: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Perumahan</a:t>
            </a: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dan</a:t>
            </a: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Kawasan</a:t>
            </a: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Permukiman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Sinkronisasi</a:t>
            </a: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Urusan</a:t>
            </a: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Pemerintahan</a:t>
            </a: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Daerah (SUPD II) </a:t>
            </a:r>
          </a:p>
          <a:p>
            <a:pPr algn="ctr"/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  <a:p>
            <a:pPr algn="ctr"/>
            <a:endParaRPr lang="id-ID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Hexagon 18"/>
          <p:cNvSpPr/>
          <p:nvPr/>
        </p:nvSpPr>
        <p:spPr>
          <a:xfrm>
            <a:off x="1041396" y="5327055"/>
            <a:ext cx="1078666" cy="878496"/>
          </a:xfrm>
          <a:prstGeom prst="hexagon">
            <a:avLst/>
          </a:prstGeom>
          <a:blipFill>
            <a:blip r:embed="rId4"/>
            <a:stretch>
              <a:fillRect l="-11000" r="-1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Hexagon 19"/>
          <p:cNvSpPr/>
          <p:nvPr/>
        </p:nvSpPr>
        <p:spPr>
          <a:xfrm>
            <a:off x="165096" y="4725207"/>
            <a:ext cx="1078666" cy="878496"/>
          </a:xfrm>
          <a:prstGeom prst="hexagon">
            <a:avLst/>
          </a:prstGeom>
          <a:blipFill>
            <a:blip r:embed="rId5"/>
            <a:stretch>
              <a:fillRect l="-11000" r="-1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Hexagon 20"/>
          <p:cNvSpPr/>
          <p:nvPr/>
        </p:nvSpPr>
        <p:spPr>
          <a:xfrm>
            <a:off x="1110827" y="4279900"/>
            <a:ext cx="838204" cy="723900"/>
          </a:xfrm>
          <a:prstGeom prst="hexagon">
            <a:avLst/>
          </a:prstGeom>
          <a:blipFill>
            <a:blip r:embed="rId6"/>
            <a:stretch>
              <a:fillRect l="-11000" r="-1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Hexagon 21"/>
          <p:cNvSpPr/>
          <p:nvPr/>
        </p:nvSpPr>
        <p:spPr>
          <a:xfrm>
            <a:off x="165096" y="5953278"/>
            <a:ext cx="1078666" cy="878496"/>
          </a:xfrm>
          <a:prstGeom prst="hexagon">
            <a:avLst/>
          </a:prstGeom>
          <a:blipFill>
            <a:blip r:embed="rId7"/>
            <a:stretch>
              <a:fillRect l="-11000" r="-1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Hexagon 22"/>
          <p:cNvSpPr/>
          <p:nvPr/>
        </p:nvSpPr>
        <p:spPr>
          <a:xfrm>
            <a:off x="456352" y="3708400"/>
            <a:ext cx="838204" cy="723900"/>
          </a:xfrm>
          <a:prstGeom prst="hexagon">
            <a:avLst/>
          </a:prstGeom>
          <a:blipFill>
            <a:blip r:embed="rId8"/>
            <a:stretch>
              <a:fillRect l="-11000" r="-1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Hexagon 23"/>
          <p:cNvSpPr/>
          <p:nvPr/>
        </p:nvSpPr>
        <p:spPr>
          <a:xfrm>
            <a:off x="1208208" y="3339808"/>
            <a:ext cx="620591" cy="482891"/>
          </a:xfrm>
          <a:prstGeom prst="hexagon">
            <a:avLst/>
          </a:prstGeom>
          <a:blipFill>
            <a:blip r:embed="rId9"/>
            <a:stretch>
              <a:fillRect l="-11000" r="-1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Hexagon 24"/>
          <p:cNvSpPr/>
          <p:nvPr/>
        </p:nvSpPr>
        <p:spPr>
          <a:xfrm>
            <a:off x="704429" y="2910495"/>
            <a:ext cx="620591" cy="482891"/>
          </a:xfrm>
          <a:prstGeom prst="hexagon">
            <a:avLst/>
          </a:prstGeom>
          <a:blipFill>
            <a:blip r:embed="rId10"/>
            <a:stretch>
              <a:fillRect l="-11000" r="-1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Hexagon 25"/>
          <p:cNvSpPr/>
          <p:nvPr/>
        </p:nvSpPr>
        <p:spPr>
          <a:xfrm>
            <a:off x="1270433" y="2674375"/>
            <a:ext cx="468633" cy="396042"/>
          </a:xfrm>
          <a:prstGeom prst="hexagon">
            <a:avLst/>
          </a:prstGeom>
          <a:blipFill>
            <a:blip r:embed="rId11"/>
            <a:stretch>
              <a:fillRect l="-11000" r="-1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2493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79" y="161173"/>
            <a:ext cx="10822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Sistematika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Permendagri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No 9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2009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Pedoman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Penyerahan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Permukiman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di Daerah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968991" y="2033515"/>
            <a:ext cx="10085696" cy="245661"/>
            <a:chOff x="709683" y="1965278"/>
            <a:chExt cx="9258898" cy="218364"/>
          </a:xfrm>
        </p:grpSpPr>
        <p:cxnSp>
          <p:nvCxnSpPr>
            <p:cNvPr id="5" name="Straight Connector 4"/>
            <p:cNvCxnSpPr>
              <a:stCxn id="6" idx="2"/>
              <a:endCxn id="11" idx="6"/>
            </p:cNvCxnSpPr>
            <p:nvPr/>
          </p:nvCxnSpPr>
          <p:spPr>
            <a:xfrm>
              <a:off x="709683" y="2074460"/>
              <a:ext cx="9258898" cy="0"/>
            </a:xfrm>
            <a:prstGeom prst="line">
              <a:avLst/>
            </a:prstGeom>
            <a:ln w="571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Flowchart: Connector 5"/>
            <p:cNvSpPr/>
            <p:nvPr/>
          </p:nvSpPr>
          <p:spPr>
            <a:xfrm>
              <a:off x="709683" y="1965278"/>
              <a:ext cx="218364" cy="21836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lowchart: Connector 6"/>
            <p:cNvSpPr/>
            <p:nvPr/>
          </p:nvSpPr>
          <p:spPr>
            <a:xfrm>
              <a:off x="2515742" y="1965278"/>
              <a:ext cx="218364" cy="21836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Connector 7"/>
            <p:cNvSpPr/>
            <p:nvPr/>
          </p:nvSpPr>
          <p:spPr>
            <a:xfrm>
              <a:off x="4321801" y="1965278"/>
              <a:ext cx="218364" cy="21836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lowchart: Connector 8"/>
            <p:cNvSpPr/>
            <p:nvPr/>
          </p:nvSpPr>
          <p:spPr>
            <a:xfrm>
              <a:off x="6131273" y="1965278"/>
              <a:ext cx="218364" cy="21836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lowchart: Connector 9"/>
            <p:cNvSpPr/>
            <p:nvPr/>
          </p:nvSpPr>
          <p:spPr>
            <a:xfrm>
              <a:off x="7940745" y="1965278"/>
              <a:ext cx="218364" cy="21836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lowchart: Connector 10"/>
            <p:cNvSpPr/>
            <p:nvPr/>
          </p:nvSpPr>
          <p:spPr>
            <a:xfrm>
              <a:off x="9750217" y="1965278"/>
              <a:ext cx="218364" cy="21836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164624" y="2545705"/>
            <a:ext cx="18465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Bab I</a:t>
            </a:r>
          </a:p>
          <a:p>
            <a:pPr algn="ctr"/>
            <a:r>
              <a:rPr lang="en-US" dirty="0" err="1"/>
              <a:t>Ketentuan</a:t>
            </a:r>
            <a:r>
              <a:rPr lang="en-US" dirty="0"/>
              <a:t> </a:t>
            </a:r>
            <a:r>
              <a:rPr lang="en-US" dirty="0" err="1"/>
              <a:t>Umum</a:t>
            </a:r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2099643" y="2545706"/>
            <a:ext cx="19112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Bab II</a:t>
            </a:r>
          </a:p>
          <a:p>
            <a:pPr algn="ctr"/>
            <a:r>
              <a:rPr lang="en-US" dirty="0" err="1"/>
              <a:t>Tujuan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Prinsip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3832229" y="2545706"/>
            <a:ext cx="23807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Bab III </a:t>
            </a:r>
          </a:p>
          <a:p>
            <a:pPr algn="ctr"/>
            <a:r>
              <a:rPr lang="en-US" dirty="0" err="1"/>
              <a:t>Perumahan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Permukiman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5955903" y="2538292"/>
            <a:ext cx="20754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Bab IV</a:t>
            </a:r>
          </a:p>
          <a:p>
            <a:pPr algn="ctr"/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7987420" y="2545705"/>
            <a:ext cx="19545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Bab V</a:t>
            </a:r>
          </a:p>
          <a:p>
            <a:pPr algn="ctr"/>
            <a:r>
              <a:rPr lang="en-US" dirty="0" err="1"/>
              <a:t>Penyerahan</a:t>
            </a:r>
            <a:r>
              <a:rPr lang="en-US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9941982" y="2545705"/>
            <a:ext cx="22175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Bab VI</a:t>
            </a:r>
          </a:p>
          <a:p>
            <a:pPr algn="ctr"/>
            <a:r>
              <a:rPr lang="en-US" dirty="0" err="1"/>
              <a:t>Persyaratan</a:t>
            </a:r>
            <a:r>
              <a:rPr lang="en-US" dirty="0"/>
              <a:t> </a:t>
            </a:r>
            <a:r>
              <a:rPr lang="en-US" dirty="0" err="1"/>
              <a:t>Penyerahan</a:t>
            </a:r>
            <a:r>
              <a:rPr lang="en-US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1023582" y="4313647"/>
            <a:ext cx="10085696" cy="245661"/>
            <a:chOff x="709683" y="1965278"/>
            <a:chExt cx="9258898" cy="218364"/>
          </a:xfrm>
        </p:grpSpPr>
        <p:cxnSp>
          <p:nvCxnSpPr>
            <p:cNvPr id="31" name="Straight Connector 30"/>
            <p:cNvCxnSpPr>
              <a:stCxn id="32" idx="2"/>
              <a:endCxn id="37" idx="6"/>
            </p:cNvCxnSpPr>
            <p:nvPr/>
          </p:nvCxnSpPr>
          <p:spPr>
            <a:xfrm>
              <a:off x="709683" y="2074460"/>
              <a:ext cx="9258898" cy="0"/>
            </a:xfrm>
            <a:prstGeom prst="line">
              <a:avLst/>
            </a:prstGeom>
            <a:ln w="571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Flowchart: Connector 31"/>
            <p:cNvSpPr/>
            <p:nvPr/>
          </p:nvSpPr>
          <p:spPr>
            <a:xfrm>
              <a:off x="709683" y="1965278"/>
              <a:ext cx="218364" cy="21836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lowchart: Connector 32"/>
            <p:cNvSpPr/>
            <p:nvPr/>
          </p:nvSpPr>
          <p:spPr>
            <a:xfrm>
              <a:off x="2515742" y="1965278"/>
              <a:ext cx="218364" cy="21836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lowchart: Connector 33"/>
            <p:cNvSpPr/>
            <p:nvPr/>
          </p:nvSpPr>
          <p:spPr>
            <a:xfrm>
              <a:off x="4321801" y="1965278"/>
              <a:ext cx="218364" cy="21836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lowchart: Connector 34"/>
            <p:cNvSpPr/>
            <p:nvPr/>
          </p:nvSpPr>
          <p:spPr>
            <a:xfrm>
              <a:off x="6131273" y="1965278"/>
              <a:ext cx="218364" cy="21836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lowchart: Connector 35"/>
            <p:cNvSpPr/>
            <p:nvPr/>
          </p:nvSpPr>
          <p:spPr>
            <a:xfrm>
              <a:off x="7940745" y="1965278"/>
              <a:ext cx="218364" cy="21836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lowchart: Connector 36"/>
            <p:cNvSpPr/>
            <p:nvPr/>
          </p:nvSpPr>
          <p:spPr>
            <a:xfrm>
              <a:off x="9750217" y="1965278"/>
              <a:ext cx="218364" cy="21836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Rectangle 37"/>
          <p:cNvSpPr/>
          <p:nvPr/>
        </p:nvSpPr>
        <p:spPr>
          <a:xfrm>
            <a:off x="201227" y="4674162"/>
            <a:ext cx="18825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Bab VII </a:t>
            </a:r>
            <a:r>
              <a:rPr lang="en-US" dirty="0" err="1"/>
              <a:t>Pembentukan</a:t>
            </a:r>
            <a:r>
              <a:rPr lang="en-US" dirty="0"/>
              <a:t> Tim </a:t>
            </a:r>
            <a:r>
              <a:rPr lang="en-US" dirty="0" err="1"/>
              <a:t>Verivikasi</a:t>
            </a:r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2011221" y="4760180"/>
            <a:ext cx="19996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Bab VIII</a:t>
            </a:r>
          </a:p>
          <a:p>
            <a:pPr algn="ctr"/>
            <a:r>
              <a:rPr lang="en-US" dirty="0"/>
              <a:t>Tata Cara </a:t>
            </a:r>
            <a:r>
              <a:rPr lang="en-US" dirty="0" err="1"/>
              <a:t>Penyerahan</a:t>
            </a:r>
            <a:r>
              <a:rPr lang="en-US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3893792" y="4682139"/>
            <a:ext cx="2264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Bab IX</a:t>
            </a:r>
          </a:p>
          <a:p>
            <a:pPr algn="ctr"/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6226214" y="4670120"/>
            <a:ext cx="17423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Bab X</a:t>
            </a:r>
          </a:p>
          <a:p>
            <a:pPr algn="ctr"/>
            <a:r>
              <a:rPr lang="en-US" dirty="0" err="1"/>
              <a:t>Pelaporan</a:t>
            </a:r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8258429" y="4670120"/>
            <a:ext cx="15217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Bab XI</a:t>
            </a:r>
          </a:p>
          <a:p>
            <a:pPr algn="ctr"/>
            <a:r>
              <a:rPr lang="en-US" dirty="0"/>
              <a:t> </a:t>
            </a:r>
            <a:r>
              <a:rPr lang="en-US" dirty="0" err="1"/>
              <a:t>Pembinaan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Pengawasan</a:t>
            </a:r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9912167" y="4686494"/>
            <a:ext cx="2247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Bab XII</a:t>
            </a:r>
          </a:p>
          <a:p>
            <a:pPr algn="ctr"/>
            <a:r>
              <a:rPr lang="en-US" dirty="0" err="1"/>
              <a:t>Pembiayaan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599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80313" y="1200329"/>
            <a:ext cx="8760726" cy="5261310"/>
            <a:chOff x="533400" y="1600200"/>
            <a:chExt cx="8229600" cy="4724399"/>
          </a:xfrm>
        </p:grpSpPr>
        <p:graphicFrame>
          <p:nvGraphicFramePr>
            <p:cNvPr id="3" name="Content Placeholder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001521904"/>
                </p:ext>
              </p:extLst>
            </p:nvPr>
          </p:nvGraphicFramePr>
          <p:xfrm>
            <a:off x="533400" y="1600200"/>
            <a:ext cx="8229600" cy="472439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4" name="Right Arrow 3"/>
            <p:cNvSpPr/>
            <p:nvPr/>
          </p:nvSpPr>
          <p:spPr>
            <a:xfrm>
              <a:off x="3733800" y="5334000"/>
              <a:ext cx="1828800" cy="2286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rgbClr val="C00000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883920" y="0"/>
            <a:ext cx="83965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PERMENDAGRI NO. 9 TAHUN 2009</a:t>
            </a:r>
          </a:p>
          <a:p>
            <a:r>
              <a:rPr lang="en-US" sz="2400" b="1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TENTANG PEDOMAN PENYERAHAN PSU </a:t>
            </a:r>
          </a:p>
          <a:p>
            <a:r>
              <a:rPr lang="en-US" sz="2400" b="1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PERUMAHAN DAN PERMUKIMAN</a:t>
            </a:r>
          </a:p>
        </p:txBody>
      </p:sp>
    </p:spTree>
    <p:extLst>
      <p:ext uri="{BB962C8B-B14F-4D97-AF65-F5344CB8AC3E}">
        <p14:creationId xmlns:p14="http://schemas.microsoft.com/office/powerpoint/2010/main" val="61514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9714" y="540224"/>
            <a:ext cx="697601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18000">
                  <a:noFill/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PRASARANA SARANA DAN</a:t>
            </a:r>
          </a:p>
          <a:p>
            <a:pPr algn="r"/>
            <a:r>
              <a:rPr lang="en-US" sz="4800" b="1" dirty="0">
                <a:ln w="18000">
                  <a:noFill/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UTILITAS UMUM (PSU)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5412" y="1988024"/>
            <a:ext cx="495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(LAMPIRAN UU23/2014 PEMBAGIAN KEWENANGAN URUSAN PEMERINTAHAN BIDANG PERKIM SUB URUSAN PSU)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378699" y="3115784"/>
          <a:ext cx="4769021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1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7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TINGKATAN PEMERINTAHAN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SUB URUSAN PSU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PUSAT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Penyelenggaraan</a:t>
                      </a:r>
                      <a:r>
                        <a:rPr lang="en-US" baseline="0" dirty="0"/>
                        <a:t> PSU di </a:t>
                      </a:r>
                      <a:r>
                        <a:rPr lang="en-US" baseline="0" dirty="0" err="1"/>
                        <a:t>di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lingkungan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hunian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dan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kawasan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permukiman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PROVINSI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Penyelenggaraan</a:t>
                      </a:r>
                      <a:r>
                        <a:rPr lang="en-US" baseline="0" dirty="0"/>
                        <a:t> PSU </a:t>
                      </a:r>
                      <a:r>
                        <a:rPr lang="en-US" baseline="0" dirty="0" err="1"/>
                        <a:t>Permukiman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KABUPATEN</a:t>
                      </a:r>
                      <a:r>
                        <a:rPr lang="en-US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/KOTA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Penyelenggaraan</a:t>
                      </a:r>
                      <a:r>
                        <a:rPr lang="en-US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PSU </a:t>
                      </a:r>
                      <a:r>
                        <a:rPr lang="en-US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Perumahan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Bent Arrow 4"/>
          <p:cNvSpPr/>
          <p:nvPr/>
        </p:nvSpPr>
        <p:spPr>
          <a:xfrm rot="16200000" flipH="1">
            <a:off x="2379047" y="1721324"/>
            <a:ext cx="14478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905042" y="3149786"/>
            <a:ext cx="2928170" cy="1981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SERAH TERIMA PSU KEPADA PEMDA</a:t>
            </a:r>
          </a:p>
        </p:txBody>
      </p:sp>
      <p:sp>
        <p:nvSpPr>
          <p:cNvPr id="7" name="Bent Arrow 6"/>
          <p:cNvSpPr/>
          <p:nvPr/>
        </p:nvSpPr>
        <p:spPr>
          <a:xfrm>
            <a:off x="6385023" y="4130554"/>
            <a:ext cx="476389" cy="1515070"/>
          </a:xfrm>
          <a:prstGeom prst="ben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7720" y="5493224"/>
            <a:ext cx="332692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7928212" y="5130986"/>
            <a:ext cx="990600" cy="438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090012" y="5503404"/>
            <a:ext cx="277992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Pengelolaan</a:t>
            </a:r>
            <a:r>
              <a:rPr lang="en-US" sz="2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PSU</a:t>
            </a:r>
            <a:endParaRPr lang="en-US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05042" y="5950424"/>
            <a:ext cx="308057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PERMENDAGRI 9/2009</a:t>
            </a:r>
          </a:p>
        </p:txBody>
      </p:sp>
    </p:spTree>
    <p:extLst>
      <p:ext uri="{BB962C8B-B14F-4D97-AF65-F5344CB8AC3E}">
        <p14:creationId xmlns:p14="http://schemas.microsoft.com/office/powerpoint/2010/main" val="37333623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534" y="1121031"/>
            <a:ext cx="1642850" cy="91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6550243" y="1193435"/>
            <a:ext cx="946503" cy="775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5648" y="2630408"/>
            <a:ext cx="10852245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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PALING LAMBAT 1 TAHUN SETELAH MASA PEMELIHARAAN</a:t>
            </a:r>
          </a:p>
          <a:p>
            <a:pPr marL="285750" indent="-285750">
              <a:buFont typeface="Wingdings"/>
              <a:buChar char="è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SESUAI SITE PLAN (RENCANA TAPAK) ATAS PERSETUJUAN PEMDA</a:t>
            </a:r>
          </a:p>
          <a:p>
            <a:pPr marL="285750" indent="-285750">
              <a:buFont typeface="Wingdings"/>
              <a:buChar char="è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PENYERAHAN PSU SESUAI SITE PLAN DILAKUKAN: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  A.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Secara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BERTAHAP,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apabila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rencana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pembangunannya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bertahap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  B.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Secara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SEKALIGUS,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apabila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rencana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pembangunannya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TIDAK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bertahap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5648" y="4374908"/>
            <a:ext cx="10810458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è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PENYERAHAN “PU”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pada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PERUMAHAN TIDAK BERSUSUN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berupa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TANAH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BANGUNAN</a:t>
            </a:r>
          </a:p>
          <a:p>
            <a:pPr marL="285750" indent="-285750">
              <a:buFont typeface="Wingdings"/>
              <a:buChar char="è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PENYERAHAN “S”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pada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PERUMAHAN TIDAK BERSUSUN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berupa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TANAH SIAP BANGUN</a:t>
            </a:r>
          </a:p>
          <a:p>
            <a:pPr marL="285750" indent="-285750">
              <a:buFont typeface="Wingdings"/>
              <a:buChar char="è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PENYERAHAN “PSU”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pada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RUMAH SUSUN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berupa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TANAH SIAP BANGUN</a:t>
            </a:r>
          </a:p>
          <a:p>
            <a:pPr marL="285750" indent="-285750">
              <a:buFont typeface="Wingdings"/>
              <a:buChar char="è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TANAH SIAP BANGUN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berada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di 1 LOKASI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dan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DI LUAR HAK MILIK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atas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satuan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RUSUN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0848" y="2249408"/>
            <a:ext cx="4667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PENYERAHAN PSU PERKIM DILAKUKAN :</a:t>
            </a:r>
          </a:p>
        </p:txBody>
      </p:sp>
      <p:sp>
        <p:nvSpPr>
          <p:cNvPr id="7" name="Rectangle 6"/>
          <p:cNvSpPr/>
          <p:nvPr/>
        </p:nvSpPr>
        <p:spPr>
          <a:xfrm>
            <a:off x="4421904" y="578745"/>
            <a:ext cx="21341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PENGEMBANG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72284" y="930531"/>
            <a:ext cx="172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MENYERAHKAN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-70890" y="5177095"/>
            <a:ext cx="1300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(</a:t>
            </a:r>
            <a:r>
              <a:rPr lang="en-US" dirty="0" err="1"/>
              <a:t>Psl</a:t>
            </a:r>
            <a:r>
              <a:rPr lang="en-US" dirty="0"/>
              <a:t>. 12, 13)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-159349" y="3184406"/>
            <a:ext cx="1477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(</a:t>
            </a:r>
            <a:r>
              <a:rPr lang="en-US" dirty="0" err="1"/>
              <a:t>Psl</a:t>
            </a:r>
            <a:r>
              <a:rPr lang="en-US" dirty="0"/>
              <a:t>. 11)</a:t>
            </a:r>
          </a:p>
        </p:txBody>
      </p:sp>
      <p:pic>
        <p:nvPicPr>
          <p:cNvPr id="11" name="Picture 4" descr="Hasil gambar untuk pengembang dan pemd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48684" y="1040530"/>
            <a:ext cx="1650501" cy="936771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8160763" y="578745"/>
            <a:ext cx="117288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PEMDA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36624" y="-29622"/>
            <a:ext cx="30604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Penyerahan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PSU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11, 12,13)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485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38528" y="1045273"/>
            <a:ext cx="11939741" cy="5181354"/>
            <a:chOff x="583507" y="2366074"/>
            <a:chExt cx="4675102" cy="2567877"/>
          </a:xfrm>
        </p:grpSpPr>
        <p:grpSp>
          <p:nvGrpSpPr>
            <p:cNvPr id="6" name="Group 5"/>
            <p:cNvGrpSpPr/>
            <p:nvPr/>
          </p:nvGrpSpPr>
          <p:grpSpPr>
            <a:xfrm>
              <a:off x="583507" y="2366074"/>
              <a:ext cx="1362078" cy="2567877"/>
              <a:chOff x="778009" y="2011765"/>
              <a:chExt cx="1816103" cy="3423836"/>
            </a:xfrm>
          </p:grpSpPr>
          <p:sp>
            <p:nvSpPr>
              <p:cNvPr id="7" name="Rectángulo redondeado 9"/>
              <p:cNvSpPr/>
              <p:nvPr/>
            </p:nvSpPr>
            <p:spPr>
              <a:xfrm>
                <a:off x="778010" y="2011765"/>
                <a:ext cx="1805837" cy="3423836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rtlCol="0" anchor="ctr"/>
              <a:lstStyle/>
              <a:p>
                <a:pPr algn="ctr" defTabSz="906037"/>
                <a:endParaRPr lang="es-ES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8" name="Rectángulo redondeado 13"/>
              <p:cNvSpPr/>
              <p:nvPr/>
            </p:nvSpPr>
            <p:spPr>
              <a:xfrm>
                <a:off x="788275" y="2079757"/>
                <a:ext cx="1805837" cy="373034"/>
              </a:xfrm>
              <a:prstGeom prst="roundRect">
                <a:avLst>
                  <a:gd name="adj" fmla="val 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717" rIns="0" bIns="45717" rtlCol="0" anchor="ctr"/>
              <a:lstStyle/>
              <a:p>
                <a:pPr algn="ctr" defTabSz="906037"/>
                <a:r>
                  <a:rPr lang="es-ES" sz="2000" b="1" cap="all" dirty="0" err="1" smtClean="0">
                    <a:solidFill>
                      <a:srgbClr val="FFFFFF"/>
                    </a:solidFill>
                    <a:latin typeface="Arial" panose="020B0604020202020204" pitchFamily="34" charset="0"/>
                    <a:ea typeface="Open Sans Extrabold" panose="020B0906030804020204" pitchFamily="34" charset="0"/>
                    <a:cs typeface="Arial" panose="020B0604020202020204" pitchFamily="34" charset="0"/>
                  </a:rPr>
                  <a:t>Umum</a:t>
                </a:r>
                <a:endParaRPr lang="es-ES" sz="2000" b="1" cap="all" dirty="0">
                  <a:solidFill>
                    <a:srgbClr val="FFFFFF"/>
                  </a:solidFill>
                  <a:latin typeface="Arial" panose="020B0604020202020204" pitchFamily="34" charset="0"/>
                  <a:ea typeface="Open Sans Extrabold" panose="020B0906030804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Title 1"/>
              <p:cNvSpPr txBox="1">
                <a:spLocks/>
              </p:cNvSpPr>
              <p:nvPr/>
            </p:nvSpPr>
            <p:spPr>
              <a:xfrm>
                <a:off x="778009" y="2606247"/>
                <a:ext cx="1805837" cy="2388026"/>
              </a:xfrm>
              <a:prstGeom prst="rect">
                <a:avLst/>
              </a:prstGeom>
            </p:spPr>
            <p:txBody>
              <a:bodyPr vert="horz" lIns="91434" tIns="45717" rIns="91434" bIns="45717" rtlCol="0" anchor="t">
                <a:noAutofit/>
              </a:bodyPr>
              <a:lstStyle>
                <a:lvl1pPr algn="ctr" defTabSz="6858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5400" kern="1200">
                    <a:solidFill>
                      <a:schemeClr val="tx1"/>
                    </a:solidFill>
                    <a:latin typeface="Oswald" panose="02000503000000000000" pitchFamily="2" charset="0"/>
                    <a:ea typeface="+mj-ea"/>
                    <a:cs typeface="+mj-cs"/>
                  </a:defRPr>
                </a:lvl1pPr>
              </a:lstStyle>
              <a:p>
                <a:pPr marL="342900" indent="-342900" algn="l">
                  <a:spcAft>
                    <a:spcPts val="0"/>
                  </a:spcAft>
                  <a:buAutoNum type="arabicPeriod"/>
                </a:pPr>
                <a:r>
                  <a:rPr lang="en-US" sz="1800" dirty="0" err="1" smtClean="0"/>
                  <a:t>lokasi</a:t>
                </a:r>
                <a:r>
                  <a:rPr lang="en-US" sz="1800" dirty="0" smtClean="0"/>
                  <a:t> </a:t>
                </a:r>
                <a:r>
                  <a:rPr lang="en-US" sz="1800" dirty="0" err="1"/>
                  <a:t>prasarana</a:t>
                </a:r>
                <a:r>
                  <a:rPr lang="en-US" sz="1800" dirty="0"/>
                  <a:t>, </a:t>
                </a:r>
                <a:r>
                  <a:rPr lang="en-US" sz="1800" dirty="0" err="1"/>
                  <a:t>sarana</a:t>
                </a:r>
                <a:r>
                  <a:rPr lang="en-US" sz="1800" dirty="0"/>
                  <a:t>, </a:t>
                </a:r>
                <a:r>
                  <a:rPr lang="en-US" sz="1800" dirty="0" err="1"/>
                  <a:t>dan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utilitas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sesuai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dengan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rencana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tapak</a:t>
                </a:r>
                <a:r>
                  <a:rPr lang="en-US" sz="1800" dirty="0"/>
                  <a:t> yang </a:t>
                </a:r>
                <a:r>
                  <a:rPr lang="en-US" sz="1800" dirty="0" err="1"/>
                  <a:t>sudah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disetujui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oleh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pemerintah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daerah</a:t>
                </a:r>
                <a:r>
                  <a:rPr lang="en-US" sz="1800" dirty="0"/>
                  <a:t>; </a:t>
                </a:r>
                <a:r>
                  <a:rPr lang="en-US" sz="1800" dirty="0" err="1"/>
                  <a:t>dan</a:t>
                </a:r>
                <a:r>
                  <a:rPr lang="en-US" sz="1800" dirty="0"/>
                  <a:t> </a:t>
                </a:r>
                <a:endParaRPr lang="en-US" sz="1800" dirty="0" smtClean="0"/>
              </a:p>
              <a:p>
                <a:pPr marL="342900" indent="-342900" algn="l">
                  <a:spcAft>
                    <a:spcPts val="0"/>
                  </a:spcAft>
                  <a:buAutoNum type="arabicPeriod"/>
                </a:pPr>
                <a:r>
                  <a:rPr lang="en-US" sz="1800" dirty="0" err="1" smtClean="0"/>
                  <a:t>sesuai</a:t>
                </a:r>
                <a:r>
                  <a:rPr lang="en-US" sz="1800" dirty="0" smtClean="0"/>
                  <a:t> </a:t>
                </a:r>
                <a:r>
                  <a:rPr lang="en-US" sz="1800" dirty="0" err="1"/>
                  <a:t>dengan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dokumen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perijinan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spesifikasi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teknis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bangunan</a:t>
                </a:r>
                <a:r>
                  <a:rPr lang="en-US" sz="1800" dirty="0"/>
                  <a:t>.</a:t>
                </a:r>
                <a:endParaRPr lang="en-US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2240020" y="2366074"/>
              <a:ext cx="1362078" cy="2567877"/>
              <a:chOff x="2786877" y="2011765"/>
              <a:chExt cx="1816104" cy="3423836"/>
            </a:xfrm>
          </p:grpSpPr>
          <p:sp>
            <p:nvSpPr>
              <p:cNvPr id="12" name="Rectángulo redondeado 10"/>
              <p:cNvSpPr/>
              <p:nvPr/>
            </p:nvSpPr>
            <p:spPr>
              <a:xfrm>
                <a:off x="2786879" y="2011765"/>
                <a:ext cx="1805837" cy="3423836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rtlCol="0" anchor="ctr"/>
              <a:lstStyle/>
              <a:p>
                <a:pPr algn="ctr" defTabSz="906037"/>
                <a:endParaRPr lang="es-ES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3" name="Rectángulo redondeado 14"/>
              <p:cNvSpPr/>
              <p:nvPr/>
            </p:nvSpPr>
            <p:spPr>
              <a:xfrm>
                <a:off x="2797144" y="2079757"/>
                <a:ext cx="1805837" cy="373034"/>
              </a:xfrm>
              <a:prstGeom prst="roundRect">
                <a:avLst>
                  <a:gd name="adj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717" rIns="0" bIns="45717" rtlCol="0" anchor="ctr"/>
              <a:lstStyle/>
              <a:p>
                <a:pPr algn="ctr" defTabSz="906037"/>
                <a:r>
                  <a:rPr lang="es-ES" sz="2000" b="1" cap="all" dirty="0" err="1" smtClean="0">
                    <a:solidFill>
                      <a:srgbClr val="FFFFFF"/>
                    </a:solidFill>
                    <a:latin typeface="Arial" panose="020B0604020202020204" pitchFamily="34" charset="0"/>
                    <a:ea typeface="Open Sans Extrabold" panose="020B0906030804020204" pitchFamily="34" charset="0"/>
                    <a:cs typeface="Arial" panose="020B0604020202020204" pitchFamily="34" charset="0"/>
                  </a:rPr>
                  <a:t>Teknis</a:t>
                </a:r>
                <a:endParaRPr lang="es-ES" sz="2000" b="1" cap="all" dirty="0">
                  <a:solidFill>
                    <a:srgbClr val="FFFFFF"/>
                  </a:solidFill>
                  <a:latin typeface="Arial" panose="020B0604020202020204" pitchFamily="34" charset="0"/>
                  <a:ea typeface="Open Sans Extrabold" panose="020B0906030804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Title 1"/>
              <p:cNvSpPr txBox="1">
                <a:spLocks/>
              </p:cNvSpPr>
              <p:nvPr/>
            </p:nvSpPr>
            <p:spPr>
              <a:xfrm>
                <a:off x="2786877" y="2606247"/>
                <a:ext cx="1805837" cy="2388026"/>
              </a:xfrm>
              <a:prstGeom prst="rect">
                <a:avLst/>
              </a:prstGeom>
            </p:spPr>
            <p:txBody>
              <a:bodyPr vert="horz" lIns="91434" tIns="45717" rIns="91434" bIns="45717" rtlCol="0" anchor="t">
                <a:noAutofit/>
              </a:bodyPr>
              <a:lstStyle>
                <a:lvl1pPr algn="ctr" defTabSz="6858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5400" kern="1200">
                    <a:solidFill>
                      <a:schemeClr val="tx1"/>
                    </a:solidFill>
                    <a:latin typeface="Oswald" panose="02000503000000000000" pitchFamily="2" charset="0"/>
                    <a:ea typeface="+mj-ea"/>
                    <a:cs typeface="+mj-cs"/>
                  </a:defRPr>
                </a:lvl1pPr>
              </a:lstStyle>
              <a:p>
                <a:pPr>
                  <a:spcAft>
                    <a:spcPts val="0"/>
                  </a:spcAft>
                </a:pPr>
                <a:r>
                  <a:rPr lang="id-ID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sesuai dengan ketentuan peraturan perundang-undangan yang terkait dengan pembangunan perumahan dan permukiman.</a:t>
                </a:r>
                <a:endParaRPr lang="en-US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3896532" y="2366074"/>
              <a:ext cx="1362077" cy="2567877"/>
              <a:chOff x="4795748" y="2011765"/>
              <a:chExt cx="1816102" cy="3423836"/>
            </a:xfrm>
          </p:grpSpPr>
          <p:sp>
            <p:nvSpPr>
              <p:cNvPr id="17" name="Rectángulo redondeado 11"/>
              <p:cNvSpPr/>
              <p:nvPr/>
            </p:nvSpPr>
            <p:spPr>
              <a:xfrm>
                <a:off x="4795748" y="2011765"/>
                <a:ext cx="1805837" cy="3423836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rtlCol="0" anchor="ctr"/>
              <a:lstStyle/>
              <a:p>
                <a:pPr algn="ctr" defTabSz="906037"/>
                <a:endParaRPr lang="es-ES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8" name="Rectángulo redondeado 15"/>
              <p:cNvSpPr/>
              <p:nvPr/>
            </p:nvSpPr>
            <p:spPr>
              <a:xfrm>
                <a:off x="4806013" y="2079757"/>
                <a:ext cx="1805837" cy="373034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717" rIns="0" bIns="45717" rtlCol="0" anchor="ctr"/>
              <a:lstStyle/>
              <a:p>
                <a:pPr algn="ctr" defTabSz="906037"/>
                <a:r>
                  <a:rPr lang="es-ES" sz="2000" b="1" cap="all" dirty="0" err="1" smtClean="0">
                    <a:solidFill>
                      <a:srgbClr val="FFFFFF"/>
                    </a:solidFill>
                    <a:latin typeface="Arial" panose="020B0604020202020204" pitchFamily="34" charset="0"/>
                    <a:ea typeface="Open Sans Extrabold" panose="020B0906030804020204" pitchFamily="34" charset="0"/>
                    <a:cs typeface="Arial" panose="020B0604020202020204" pitchFamily="34" charset="0"/>
                  </a:rPr>
                  <a:t>Administrasi</a:t>
                </a:r>
                <a:endParaRPr lang="es-ES" sz="2000" b="1" cap="all" dirty="0">
                  <a:solidFill>
                    <a:srgbClr val="FFFFFF"/>
                  </a:solidFill>
                  <a:latin typeface="Arial" panose="020B0604020202020204" pitchFamily="34" charset="0"/>
                  <a:ea typeface="Open Sans Extrabold" panose="020B0906030804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Title 1"/>
              <p:cNvSpPr txBox="1">
                <a:spLocks/>
              </p:cNvSpPr>
              <p:nvPr/>
            </p:nvSpPr>
            <p:spPr>
              <a:xfrm>
                <a:off x="4801573" y="2606247"/>
                <a:ext cx="1805837" cy="2388026"/>
              </a:xfrm>
              <a:prstGeom prst="rect">
                <a:avLst/>
              </a:prstGeom>
            </p:spPr>
            <p:txBody>
              <a:bodyPr vert="horz" lIns="91434" tIns="45717" rIns="91434" bIns="45717" rtlCol="0" anchor="t">
                <a:noAutofit/>
              </a:bodyPr>
              <a:lstStyle>
                <a:lvl1pPr algn="ctr" defTabSz="6858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5400" kern="1200">
                    <a:solidFill>
                      <a:schemeClr val="tx1"/>
                    </a:solidFill>
                    <a:latin typeface="Oswald" panose="02000503000000000000" pitchFamily="2" charset="0"/>
                    <a:ea typeface="+mj-ea"/>
                    <a:cs typeface="+mj-cs"/>
                  </a:defRPr>
                </a:lvl1pPr>
              </a:lstStyle>
              <a:p>
                <a:pPr marL="342900" indent="-342900" algn="l">
                  <a:buAutoNum type="arabicPeriod"/>
                </a:pPr>
                <a:r>
                  <a:rPr lang="en-US" sz="1800" dirty="0" err="1" smtClean="0"/>
                  <a:t>dokumen</a:t>
                </a:r>
                <a:r>
                  <a:rPr lang="en-US" sz="1800" dirty="0" smtClean="0"/>
                  <a:t> </a:t>
                </a:r>
                <a:r>
                  <a:rPr lang="en-US" sz="1800" dirty="0" err="1"/>
                  <a:t>rencana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tapak</a:t>
                </a:r>
                <a:r>
                  <a:rPr lang="en-US" sz="1800" dirty="0"/>
                  <a:t> yang </a:t>
                </a:r>
                <a:r>
                  <a:rPr lang="en-US" sz="1800" dirty="0" err="1"/>
                  <a:t>telah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disetujui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oleh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pemerintah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daerah</a:t>
                </a:r>
                <a:r>
                  <a:rPr lang="en-US" sz="1800" dirty="0"/>
                  <a:t>; </a:t>
                </a:r>
                <a:endParaRPr lang="en-US" sz="1800" dirty="0" smtClean="0"/>
              </a:p>
              <a:p>
                <a:pPr marL="342900" indent="-342900" algn="l">
                  <a:buAutoNum type="arabicPeriod"/>
                </a:pPr>
                <a:r>
                  <a:rPr lang="en-US" sz="1800" dirty="0" err="1" smtClean="0"/>
                  <a:t>Ijin</a:t>
                </a:r>
                <a:r>
                  <a:rPr lang="en-US" sz="1800" dirty="0" smtClean="0"/>
                  <a:t> </a:t>
                </a:r>
                <a:r>
                  <a:rPr lang="en-US" sz="1800" dirty="0" err="1"/>
                  <a:t>Mendirikan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Bangunan</a:t>
                </a:r>
                <a:r>
                  <a:rPr lang="en-US" sz="1800" dirty="0"/>
                  <a:t> (IMB) </a:t>
                </a:r>
                <a:r>
                  <a:rPr lang="en-US" sz="1800" dirty="0" err="1"/>
                  <a:t>bagi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bangunan</a:t>
                </a:r>
                <a:r>
                  <a:rPr lang="en-US" sz="1800" dirty="0"/>
                  <a:t> yang </a:t>
                </a:r>
                <a:r>
                  <a:rPr lang="en-US" sz="1800" dirty="0" err="1"/>
                  <a:t>dipersyaratkan</a:t>
                </a:r>
                <a:r>
                  <a:rPr lang="en-US" sz="1800" dirty="0"/>
                  <a:t>; </a:t>
                </a:r>
              </a:p>
              <a:p>
                <a:pPr marL="342900" indent="-342900" algn="l">
                  <a:buAutoNum type="arabicPeriod"/>
                </a:pPr>
                <a:r>
                  <a:rPr lang="en-US" sz="1800" dirty="0" err="1" smtClean="0"/>
                  <a:t>Ijin</a:t>
                </a:r>
                <a:r>
                  <a:rPr lang="en-US" sz="1800" dirty="0" smtClean="0"/>
                  <a:t> </a:t>
                </a:r>
                <a:r>
                  <a:rPr lang="en-US" sz="1800" dirty="0" err="1"/>
                  <a:t>Penggunaan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Bangunan</a:t>
                </a:r>
                <a:r>
                  <a:rPr lang="en-US" sz="1800" dirty="0"/>
                  <a:t> (IPB) </a:t>
                </a:r>
                <a:r>
                  <a:rPr lang="en-US" sz="1800" dirty="0" err="1"/>
                  <a:t>bagi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bangunan</a:t>
                </a:r>
                <a:r>
                  <a:rPr lang="en-US" sz="1800" dirty="0"/>
                  <a:t> yang </a:t>
                </a:r>
                <a:r>
                  <a:rPr lang="en-US" sz="1800" dirty="0" err="1"/>
                  <a:t>dipersyaratkan</a:t>
                </a:r>
                <a:r>
                  <a:rPr lang="en-US" sz="1800" dirty="0"/>
                  <a:t>; </a:t>
                </a:r>
                <a:r>
                  <a:rPr lang="en-US" sz="1800" dirty="0" err="1"/>
                  <a:t>dan</a:t>
                </a:r>
                <a:r>
                  <a:rPr lang="en-US" sz="1800" dirty="0"/>
                  <a:t> </a:t>
                </a:r>
              </a:p>
              <a:p>
                <a:pPr marL="342900" indent="-342900" algn="l">
                  <a:buAutoNum type="arabicPeriod"/>
                </a:pPr>
                <a:r>
                  <a:rPr lang="en-US" sz="1800" dirty="0" err="1" smtClean="0"/>
                  <a:t>surat</a:t>
                </a:r>
                <a:r>
                  <a:rPr lang="en-US" sz="1800" dirty="0" smtClean="0"/>
                  <a:t> </a:t>
                </a:r>
                <a:r>
                  <a:rPr lang="en-US" sz="1800" dirty="0" err="1"/>
                  <a:t>pelepasan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hak</a:t>
                </a:r>
                <a:r>
                  <a:rPr lang="en-US" sz="1800" dirty="0"/>
                  <a:t> </a:t>
                </a:r>
                <a:r>
                  <a:rPr lang="en-US" sz="1800" dirty="0" err="1"/>
                  <a:t>atas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tanah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dari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pengembang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kepada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pemerintah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daera</a:t>
                </a:r>
                <a:endParaRPr lang="en-US" sz="1800" dirty="0"/>
              </a:p>
            </p:txBody>
          </p:sp>
        </p:grpSp>
      </p:grpSp>
      <p:sp>
        <p:nvSpPr>
          <p:cNvPr id="3" name="Rectangle 2"/>
          <p:cNvSpPr/>
          <p:nvPr/>
        </p:nvSpPr>
        <p:spPr>
          <a:xfrm>
            <a:off x="277503" y="70496"/>
            <a:ext cx="116642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Pemerintah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daerah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menerima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penyerahan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prasarana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sarana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utilitas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perumahan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permukiman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harus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memenuhi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syarat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Pasal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14,15)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2073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7003" y="105349"/>
            <a:ext cx="30330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Tugas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verifikasi</a:t>
            </a:r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pasal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16)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816489" y="1098589"/>
            <a:ext cx="877895" cy="5060012"/>
            <a:chOff x="1639399" y="2323510"/>
            <a:chExt cx="712454" cy="3855618"/>
          </a:xfrm>
        </p:grpSpPr>
        <p:sp>
          <p:nvSpPr>
            <p:cNvPr id="4" name="Shape 1203"/>
            <p:cNvSpPr/>
            <p:nvPr/>
          </p:nvSpPr>
          <p:spPr>
            <a:xfrm rot="16200000">
              <a:off x="1628900" y="2334009"/>
              <a:ext cx="733452" cy="712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 sz="2800" b="1">
                  <a:solidFill>
                    <a:srgbClr val="1F4E79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2100">
                <a:latin typeface="+mj-lt"/>
              </a:endParaRPr>
            </a:p>
          </p:txBody>
        </p:sp>
        <p:sp>
          <p:nvSpPr>
            <p:cNvPr id="5" name="Shape 1206"/>
            <p:cNvSpPr/>
            <p:nvPr/>
          </p:nvSpPr>
          <p:spPr>
            <a:xfrm rot="16200000">
              <a:off x="1628900" y="3422581"/>
              <a:ext cx="733452" cy="712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 sz="2800" b="1">
                  <a:solidFill>
                    <a:srgbClr val="1F4E79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2100">
                <a:latin typeface="+mj-lt"/>
              </a:endParaRPr>
            </a:p>
          </p:txBody>
        </p:sp>
        <p:sp>
          <p:nvSpPr>
            <p:cNvPr id="6" name="Shape 1209"/>
            <p:cNvSpPr/>
            <p:nvPr/>
          </p:nvSpPr>
          <p:spPr>
            <a:xfrm rot="16200000">
              <a:off x="1628900" y="4447453"/>
              <a:ext cx="733452" cy="712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 sz="2800" b="1">
                  <a:solidFill>
                    <a:srgbClr val="1F4E79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2100">
                <a:latin typeface="+mj-lt"/>
              </a:endParaRPr>
            </a:p>
          </p:txBody>
        </p:sp>
        <p:sp>
          <p:nvSpPr>
            <p:cNvPr id="29" name="Shape 2587"/>
            <p:cNvSpPr/>
            <p:nvPr/>
          </p:nvSpPr>
          <p:spPr>
            <a:xfrm>
              <a:off x="1799442" y="2515816"/>
              <a:ext cx="348839" cy="348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4284" tIns="14284" rIns="14284" bIns="14284" anchor="ctr"/>
            <a:lstStyle/>
            <a:p>
              <a:pPr defTabSz="17139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  <p:sp>
          <p:nvSpPr>
            <p:cNvPr id="30" name="Shape 2545"/>
            <p:cNvSpPr/>
            <p:nvPr/>
          </p:nvSpPr>
          <p:spPr>
            <a:xfrm>
              <a:off x="1761062" y="3566008"/>
              <a:ext cx="425598" cy="425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9"/>
                  </a:moveTo>
                  <a:cubicBezTo>
                    <a:pt x="5377" y="20619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3336" y="982"/>
                    <a:pt x="15638" y="1950"/>
                    <a:pt x="17377" y="3529"/>
                  </a:cubicBezTo>
                  <a:lnTo>
                    <a:pt x="10453" y="10453"/>
                  </a:lnTo>
                  <a:cubicBezTo>
                    <a:pt x="10364" y="10542"/>
                    <a:pt x="10309" y="10665"/>
                    <a:pt x="10309" y="10800"/>
                  </a:cubicBezTo>
                  <a:cubicBezTo>
                    <a:pt x="10309" y="11072"/>
                    <a:pt x="10529" y="11291"/>
                    <a:pt x="10800" y="11291"/>
                  </a:cubicBezTo>
                  <a:lnTo>
                    <a:pt x="20594" y="11291"/>
                  </a:lnTo>
                  <a:cubicBezTo>
                    <a:pt x="20336" y="16484"/>
                    <a:pt x="16057" y="20619"/>
                    <a:pt x="10800" y="20619"/>
                  </a:cubicBezTo>
                  <a:moveTo>
                    <a:pt x="20594" y="10309"/>
                  </a:moveTo>
                  <a:lnTo>
                    <a:pt x="11985" y="10309"/>
                  </a:lnTo>
                  <a:lnTo>
                    <a:pt x="18071" y="4223"/>
                  </a:lnTo>
                  <a:cubicBezTo>
                    <a:pt x="19541" y="5852"/>
                    <a:pt x="20477" y="7971"/>
                    <a:pt x="20594" y="10309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4284" tIns="14284" rIns="14284" bIns="14284" anchor="ctr"/>
            <a:lstStyle/>
            <a:p>
              <a:pPr defTabSz="17139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  <p:sp>
          <p:nvSpPr>
            <p:cNvPr id="32" name="Shape 2617"/>
            <p:cNvSpPr/>
            <p:nvPr/>
          </p:nvSpPr>
          <p:spPr>
            <a:xfrm>
              <a:off x="1713813" y="4625224"/>
              <a:ext cx="483554" cy="395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1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2"/>
                    <a:pt x="8380" y="7241"/>
                    <a:pt x="8380" y="7241"/>
                  </a:cubicBezTo>
                  <a:cubicBezTo>
                    <a:pt x="8112" y="6505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1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5"/>
                    <a:pt x="12890" y="2039"/>
                    <a:pt x="13313" y="3271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2"/>
                  </a:cubicBezTo>
                  <a:cubicBezTo>
                    <a:pt x="13386" y="9109"/>
                    <a:pt x="13260" y="9534"/>
                    <a:pt x="13227" y="9619"/>
                  </a:cubicBezTo>
                  <a:cubicBezTo>
                    <a:pt x="13219" y="9631"/>
                    <a:pt x="13101" y="9814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1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1"/>
                  </a:cubicBezTo>
                  <a:cubicBezTo>
                    <a:pt x="13957" y="10421"/>
                    <a:pt x="14531" y="9807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5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79"/>
                  </a:cubicBezTo>
                  <a:cubicBezTo>
                    <a:pt x="6540" y="5168"/>
                    <a:pt x="7179" y="6892"/>
                    <a:pt x="7494" y="7758"/>
                  </a:cubicBezTo>
                  <a:cubicBezTo>
                    <a:pt x="7110" y="9740"/>
                    <a:pt x="7642" y="10421"/>
                    <a:pt x="7642" y="10421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6"/>
                  </a:moveTo>
                  <a:cubicBezTo>
                    <a:pt x="19516" y="15006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5"/>
                  </a:cubicBezTo>
                  <a:cubicBezTo>
                    <a:pt x="19388" y="7760"/>
                    <a:pt x="19900" y="6419"/>
                    <a:pt x="19470" y="5184"/>
                  </a:cubicBezTo>
                  <a:cubicBezTo>
                    <a:pt x="18974" y="3714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3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0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5"/>
                    <a:pt x="17332" y="3919"/>
                  </a:cubicBezTo>
                  <a:cubicBezTo>
                    <a:pt x="17375" y="3953"/>
                    <a:pt x="17421" y="3983"/>
                    <a:pt x="17467" y="4008"/>
                  </a:cubicBezTo>
                  <a:cubicBezTo>
                    <a:pt x="17950" y="4265"/>
                    <a:pt x="18131" y="4362"/>
                    <a:pt x="18562" y="5641"/>
                  </a:cubicBezTo>
                  <a:cubicBezTo>
                    <a:pt x="18822" y="6387"/>
                    <a:pt x="18452" y="7378"/>
                    <a:pt x="18253" y="7911"/>
                  </a:cubicBezTo>
                  <a:cubicBezTo>
                    <a:pt x="18161" y="8156"/>
                    <a:pt x="18130" y="8457"/>
                    <a:pt x="18182" y="8718"/>
                  </a:cubicBezTo>
                  <a:cubicBezTo>
                    <a:pt x="18316" y="9392"/>
                    <a:pt x="18254" y="9706"/>
                    <a:pt x="18232" y="9784"/>
                  </a:cubicBezTo>
                  <a:cubicBezTo>
                    <a:pt x="18230" y="9788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3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8"/>
                    <a:pt x="19516" y="15006"/>
                  </a:cubicBezTo>
                  <a:moveTo>
                    <a:pt x="2371" y="16155"/>
                  </a:moveTo>
                  <a:cubicBezTo>
                    <a:pt x="3030" y="15933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8"/>
                    <a:pt x="3367" y="9784"/>
                  </a:cubicBezTo>
                  <a:cubicBezTo>
                    <a:pt x="3346" y="9706"/>
                    <a:pt x="3283" y="9392"/>
                    <a:pt x="3418" y="8718"/>
                  </a:cubicBezTo>
                  <a:cubicBezTo>
                    <a:pt x="3470" y="8457"/>
                    <a:pt x="3439" y="8156"/>
                    <a:pt x="3347" y="7911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2"/>
                    <a:pt x="3649" y="4265"/>
                    <a:pt x="4133" y="4008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5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5"/>
                  </a:cubicBezTo>
                  <a:cubicBezTo>
                    <a:pt x="6045" y="3548"/>
                    <a:pt x="6096" y="3341"/>
                    <a:pt x="6165" y="3134"/>
                  </a:cubicBezTo>
                  <a:cubicBezTo>
                    <a:pt x="6225" y="2950"/>
                    <a:pt x="6289" y="2793"/>
                    <a:pt x="6351" y="2630"/>
                  </a:cubicBezTo>
                  <a:cubicBezTo>
                    <a:pt x="6046" y="2468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4"/>
                    <a:pt x="2130" y="5184"/>
                  </a:cubicBezTo>
                  <a:cubicBezTo>
                    <a:pt x="1700" y="6419"/>
                    <a:pt x="2212" y="7760"/>
                    <a:pt x="2464" y="8435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6"/>
                    <a:pt x="2084" y="15006"/>
                  </a:cubicBezTo>
                  <a:cubicBezTo>
                    <a:pt x="1191" y="15388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4284" tIns="14284" rIns="14284" bIns="14284" anchor="ctr"/>
            <a:lstStyle/>
            <a:p>
              <a:pPr defTabSz="17139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  <p:sp>
          <p:nvSpPr>
            <p:cNvPr id="36" name="Shape 1206"/>
            <p:cNvSpPr/>
            <p:nvPr/>
          </p:nvSpPr>
          <p:spPr>
            <a:xfrm rot="16200000">
              <a:off x="1628900" y="5456175"/>
              <a:ext cx="733452" cy="712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 sz="2800" b="1">
                  <a:solidFill>
                    <a:srgbClr val="1F4E79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2100">
                <a:latin typeface="+mj-lt"/>
              </a:endParaRPr>
            </a:p>
          </p:txBody>
        </p:sp>
        <p:sp>
          <p:nvSpPr>
            <p:cNvPr id="38" name="Shape 2545"/>
            <p:cNvSpPr/>
            <p:nvPr/>
          </p:nvSpPr>
          <p:spPr>
            <a:xfrm>
              <a:off x="1761062" y="5599602"/>
              <a:ext cx="425598" cy="425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9"/>
                  </a:moveTo>
                  <a:cubicBezTo>
                    <a:pt x="5377" y="20619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3336" y="982"/>
                    <a:pt x="15638" y="1950"/>
                    <a:pt x="17377" y="3529"/>
                  </a:cubicBezTo>
                  <a:lnTo>
                    <a:pt x="10453" y="10453"/>
                  </a:lnTo>
                  <a:cubicBezTo>
                    <a:pt x="10364" y="10542"/>
                    <a:pt x="10309" y="10665"/>
                    <a:pt x="10309" y="10800"/>
                  </a:cubicBezTo>
                  <a:cubicBezTo>
                    <a:pt x="10309" y="11072"/>
                    <a:pt x="10529" y="11291"/>
                    <a:pt x="10800" y="11291"/>
                  </a:cubicBezTo>
                  <a:lnTo>
                    <a:pt x="20594" y="11291"/>
                  </a:lnTo>
                  <a:cubicBezTo>
                    <a:pt x="20336" y="16484"/>
                    <a:pt x="16057" y="20619"/>
                    <a:pt x="10800" y="20619"/>
                  </a:cubicBezTo>
                  <a:moveTo>
                    <a:pt x="20594" y="10309"/>
                  </a:moveTo>
                  <a:lnTo>
                    <a:pt x="11985" y="10309"/>
                  </a:lnTo>
                  <a:lnTo>
                    <a:pt x="18071" y="4223"/>
                  </a:lnTo>
                  <a:cubicBezTo>
                    <a:pt x="19541" y="5852"/>
                    <a:pt x="20477" y="7971"/>
                    <a:pt x="20594" y="10309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4284" tIns="14284" rIns="14284" bIns="14284" anchor="ctr"/>
            <a:lstStyle/>
            <a:p>
              <a:pPr defTabSz="17139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202849" y="1153847"/>
            <a:ext cx="857139" cy="5004754"/>
            <a:chOff x="4725499" y="2323510"/>
            <a:chExt cx="712454" cy="3855618"/>
          </a:xfrm>
        </p:grpSpPr>
        <p:sp>
          <p:nvSpPr>
            <p:cNvPr id="7" name="Shape 1212"/>
            <p:cNvSpPr/>
            <p:nvPr/>
          </p:nvSpPr>
          <p:spPr>
            <a:xfrm rot="16200000">
              <a:off x="4715000" y="2334009"/>
              <a:ext cx="733452" cy="712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 sz="2800" b="1">
                  <a:solidFill>
                    <a:srgbClr val="1F4E79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2100">
                <a:latin typeface="+mj-lt"/>
              </a:endParaRPr>
            </a:p>
          </p:txBody>
        </p:sp>
        <p:sp>
          <p:nvSpPr>
            <p:cNvPr id="8" name="Shape 1217"/>
            <p:cNvSpPr/>
            <p:nvPr/>
          </p:nvSpPr>
          <p:spPr>
            <a:xfrm rot="16200000">
              <a:off x="4715000" y="3422581"/>
              <a:ext cx="733452" cy="712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 sz="2800" b="1">
                  <a:solidFill>
                    <a:srgbClr val="1F4E79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2100">
                <a:latin typeface="+mj-lt"/>
              </a:endParaRPr>
            </a:p>
          </p:txBody>
        </p:sp>
        <p:sp>
          <p:nvSpPr>
            <p:cNvPr id="9" name="Shape 1223"/>
            <p:cNvSpPr/>
            <p:nvPr/>
          </p:nvSpPr>
          <p:spPr>
            <a:xfrm rot="16200000">
              <a:off x="4715000" y="4447452"/>
              <a:ext cx="733452" cy="712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 sz="2800" b="1">
                  <a:solidFill>
                    <a:srgbClr val="1F4E79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2100">
                <a:latin typeface="+mj-lt"/>
              </a:endParaRPr>
            </a:p>
          </p:txBody>
        </p:sp>
        <p:sp>
          <p:nvSpPr>
            <p:cNvPr id="28" name="Shape 2554"/>
            <p:cNvSpPr/>
            <p:nvPr/>
          </p:nvSpPr>
          <p:spPr>
            <a:xfrm>
              <a:off x="4830045" y="4598503"/>
              <a:ext cx="464639" cy="422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18900"/>
                  </a:moveTo>
                  <a:cubicBezTo>
                    <a:pt x="7279" y="18900"/>
                    <a:pt x="6684" y="18827"/>
                    <a:pt x="6086" y="18683"/>
                  </a:cubicBezTo>
                  <a:cubicBezTo>
                    <a:pt x="6017" y="18666"/>
                    <a:pt x="5946" y="18658"/>
                    <a:pt x="5876" y="18658"/>
                  </a:cubicBezTo>
                  <a:cubicBezTo>
                    <a:pt x="5756" y="18658"/>
                    <a:pt x="5636" y="18682"/>
                    <a:pt x="5523" y="18729"/>
                  </a:cubicBezTo>
                  <a:lnTo>
                    <a:pt x="2957" y="19815"/>
                  </a:lnTo>
                  <a:lnTo>
                    <a:pt x="3365" y="18243"/>
                  </a:lnTo>
                  <a:cubicBezTo>
                    <a:pt x="3474" y="17827"/>
                    <a:pt x="3345" y="17380"/>
                    <a:pt x="3039" y="17108"/>
                  </a:cubicBezTo>
                  <a:cubicBezTo>
                    <a:pt x="1712" y="15926"/>
                    <a:pt x="982" y="14358"/>
                    <a:pt x="982" y="12690"/>
                  </a:cubicBezTo>
                  <a:cubicBezTo>
                    <a:pt x="982" y="9266"/>
                    <a:pt x="4065" y="6480"/>
                    <a:pt x="7855" y="6480"/>
                  </a:cubicBezTo>
                  <a:cubicBezTo>
                    <a:pt x="11644" y="6480"/>
                    <a:pt x="14727" y="9266"/>
                    <a:pt x="14727" y="12690"/>
                  </a:cubicBezTo>
                  <a:cubicBezTo>
                    <a:pt x="14727" y="16114"/>
                    <a:pt x="11644" y="18900"/>
                    <a:pt x="7855" y="18900"/>
                  </a:cubicBezTo>
                  <a:moveTo>
                    <a:pt x="7855" y="5400"/>
                  </a:moveTo>
                  <a:cubicBezTo>
                    <a:pt x="3517" y="5400"/>
                    <a:pt x="0" y="8664"/>
                    <a:pt x="0" y="12690"/>
                  </a:cubicBezTo>
                  <a:cubicBezTo>
                    <a:pt x="0" y="14758"/>
                    <a:pt x="932" y="16620"/>
                    <a:pt x="2422" y="17947"/>
                  </a:cubicBezTo>
                  <a:lnTo>
                    <a:pt x="1473" y="21600"/>
                  </a:lnTo>
                  <a:lnTo>
                    <a:pt x="5876" y="19738"/>
                  </a:lnTo>
                  <a:cubicBezTo>
                    <a:pt x="6509" y="19891"/>
                    <a:pt x="7169" y="19980"/>
                    <a:pt x="7855" y="19980"/>
                  </a:cubicBezTo>
                  <a:cubicBezTo>
                    <a:pt x="12192" y="19980"/>
                    <a:pt x="15709" y="16716"/>
                    <a:pt x="15709" y="12690"/>
                  </a:cubicBezTo>
                  <a:cubicBezTo>
                    <a:pt x="15709" y="8664"/>
                    <a:pt x="12192" y="5400"/>
                    <a:pt x="7855" y="5400"/>
                  </a:cubicBezTo>
                  <a:moveTo>
                    <a:pt x="21600" y="7290"/>
                  </a:moveTo>
                  <a:cubicBezTo>
                    <a:pt x="21600" y="3264"/>
                    <a:pt x="18084" y="0"/>
                    <a:pt x="13745" y="0"/>
                  </a:cubicBezTo>
                  <a:cubicBezTo>
                    <a:pt x="10506" y="0"/>
                    <a:pt x="7725" y="1821"/>
                    <a:pt x="6525" y="4422"/>
                  </a:cubicBezTo>
                  <a:cubicBezTo>
                    <a:pt x="6912" y="4367"/>
                    <a:pt x="7306" y="4332"/>
                    <a:pt x="7708" y="4326"/>
                  </a:cubicBezTo>
                  <a:cubicBezTo>
                    <a:pt x="8875" y="2394"/>
                    <a:pt x="11143" y="1080"/>
                    <a:pt x="13745" y="1080"/>
                  </a:cubicBezTo>
                  <a:cubicBezTo>
                    <a:pt x="17535" y="1080"/>
                    <a:pt x="20618" y="3866"/>
                    <a:pt x="20618" y="7290"/>
                  </a:cubicBezTo>
                  <a:cubicBezTo>
                    <a:pt x="20618" y="8958"/>
                    <a:pt x="19888" y="10526"/>
                    <a:pt x="18561" y="11707"/>
                  </a:cubicBezTo>
                  <a:cubicBezTo>
                    <a:pt x="18255" y="11980"/>
                    <a:pt x="18126" y="12428"/>
                    <a:pt x="18234" y="12843"/>
                  </a:cubicBezTo>
                  <a:lnTo>
                    <a:pt x="18643" y="14415"/>
                  </a:lnTo>
                  <a:lnTo>
                    <a:pt x="16613" y="13556"/>
                  </a:lnTo>
                  <a:cubicBezTo>
                    <a:pt x="16573" y="13922"/>
                    <a:pt x="16500" y="14278"/>
                    <a:pt x="16411" y="14628"/>
                  </a:cubicBezTo>
                  <a:lnTo>
                    <a:pt x="20127" y="16200"/>
                  </a:lnTo>
                  <a:lnTo>
                    <a:pt x="19178" y="12547"/>
                  </a:lnTo>
                  <a:cubicBezTo>
                    <a:pt x="20669" y="11220"/>
                    <a:pt x="21600" y="9358"/>
                    <a:pt x="21600" y="729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4284" tIns="14284" rIns="14284" bIns="14284" anchor="ctr"/>
            <a:lstStyle/>
            <a:p>
              <a:pPr defTabSz="17139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  <p:sp>
          <p:nvSpPr>
            <p:cNvPr id="31" name="Shape 2604"/>
            <p:cNvSpPr/>
            <p:nvPr/>
          </p:nvSpPr>
          <p:spPr>
            <a:xfrm>
              <a:off x="4824612" y="3628595"/>
              <a:ext cx="378583" cy="309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4284" tIns="14284" rIns="14284" bIns="14284" anchor="ctr"/>
            <a:lstStyle/>
            <a:p>
              <a:pPr defTabSz="17139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  <p:sp>
          <p:nvSpPr>
            <p:cNvPr id="33" name="Shape 2525"/>
            <p:cNvSpPr/>
            <p:nvPr/>
          </p:nvSpPr>
          <p:spPr>
            <a:xfrm>
              <a:off x="4830045" y="2512615"/>
              <a:ext cx="367718" cy="367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4284" tIns="14284" rIns="14284" bIns="14284" anchor="ctr"/>
            <a:lstStyle/>
            <a:p>
              <a:pPr defTabSz="17139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  <p:sp>
          <p:nvSpPr>
            <p:cNvPr id="37" name="Shape 1217"/>
            <p:cNvSpPr/>
            <p:nvPr/>
          </p:nvSpPr>
          <p:spPr>
            <a:xfrm rot="16200000">
              <a:off x="4715000" y="5456175"/>
              <a:ext cx="733452" cy="712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7280"/>
                  </a:lnTo>
                  <a:lnTo>
                    <a:pt x="10800" y="21600"/>
                  </a:lnTo>
                  <a:lnTo>
                    <a:pt x="0" y="1728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 sz="2800" b="1">
                  <a:solidFill>
                    <a:srgbClr val="1F4E79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2100">
                <a:latin typeface="+mj-lt"/>
              </a:endParaRPr>
            </a:p>
          </p:txBody>
        </p:sp>
        <p:sp>
          <p:nvSpPr>
            <p:cNvPr id="39" name="Shape 2604"/>
            <p:cNvSpPr/>
            <p:nvPr/>
          </p:nvSpPr>
          <p:spPr>
            <a:xfrm>
              <a:off x="4824612" y="5662189"/>
              <a:ext cx="378583" cy="309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4284" tIns="14284" rIns="14284" bIns="14284" anchor="ctr"/>
            <a:lstStyle/>
            <a:p>
              <a:pPr defTabSz="17139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25"/>
            </a:p>
          </p:txBody>
        </p:sp>
      </p:grpSp>
      <p:sp>
        <p:nvSpPr>
          <p:cNvPr id="42" name="Rectangle 41"/>
          <p:cNvSpPr/>
          <p:nvPr/>
        </p:nvSpPr>
        <p:spPr>
          <a:xfrm>
            <a:off x="1694384" y="1153847"/>
            <a:ext cx="44877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melakukan</a:t>
            </a:r>
            <a:r>
              <a:rPr lang="en-US" b="1" dirty="0"/>
              <a:t> </a:t>
            </a:r>
            <a:r>
              <a:rPr lang="en-US" b="1" dirty="0" err="1"/>
              <a:t>inventarisasi</a:t>
            </a:r>
            <a:r>
              <a:rPr lang="en-US" b="1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r>
              <a:rPr lang="en-US" dirty="0"/>
              <a:t> </a:t>
            </a:r>
            <a:r>
              <a:rPr lang="en-US" b="1" dirty="0"/>
              <a:t>yang </a:t>
            </a:r>
            <a:r>
              <a:rPr lang="en-US" b="1" dirty="0" err="1"/>
              <a:t>dibangun</a:t>
            </a:r>
            <a:r>
              <a:rPr lang="en-US" b="1" dirty="0"/>
              <a:t> </a:t>
            </a:r>
            <a:r>
              <a:rPr lang="en-US" b="1" dirty="0" err="1"/>
              <a:t>oleh</a:t>
            </a:r>
            <a:r>
              <a:rPr lang="en-US" b="1" dirty="0"/>
              <a:t> </a:t>
            </a:r>
            <a:r>
              <a:rPr lang="en-US" b="1" dirty="0" err="1"/>
              <a:t>pengembang</a:t>
            </a:r>
            <a:r>
              <a:rPr lang="en-US" b="1" dirty="0"/>
              <a:t> </a:t>
            </a:r>
            <a:r>
              <a:rPr lang="en-US" dirty="0"/>
              <a:t>di </a:t>
            </a:r>
            <a:r>
              <a:rPr lang="en-US" dirty="0" err="1"/>
              <a:t>wilayah</a:t>
            </a:r>
            <a:r>
              <a:rPr lang="en-US" dirty="0"/>
              <a:t> </a:t>
            </a:r>
            <a:r>
              <a:rPr lang="en-US" dirty="0" err="1"/>
              <a:t>kerjanya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berkala</a:t>
            </a:r>
            <a:r>
              <a:rPr lang="en-US" dirty="0"/>
              <a:t>;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715140" y="2408318"/>
            <a:ext cx="43377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melakukan</a:t>
            </a:r>
            <a:r>
              <a:rPr lang="en-US" b="1" dirty="0"/>
              <a:t> </a:t>
            </a:r>
            <a:r>
              <a:rPr lang="en-US" b="1" dirty="0" err="1"/>
              <a:t>inventarisasi</a:t>
            </a:r>
            <a:r>
              <a:rPr lang="en-US" b="1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r>
              <a:rPr lang="en-US" dirty="0"/>
              <a:t> </a:t>
            </a:r>
            <a:r>
              <a:rPr lang="en-US" b="1" dirty="0" err="1"/>
              <a:t>sesuai</a:t>
            </a:r>
            <a:r>
              <a:rPr lang="en-US" b="1" dirty="0"/>
              <a:t> </a:t>
            </a:r>
            <a:r>
              <a:rPr lang="en-US" b="1" dirty="0" err="1"/>
              <a:t>permohonan</a:t>
            </a:r>
            <a:r>
              <a:rPr lang="en-US" b="1" dirty="0"/>
              <a:t> </a:t>
            </a:r>
            <a:r>
              <a:rPr lang="en-US" b="1" dirty="0" err="1"/>
              <a:t>penyerahan</a:t>
            </a:r>
            <a:r>
              <a:rPr lang="en-US" b="1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pengembang</a:t>
            </a:r>
            <a:r>
              <a:rPr lang="en-US" dirty="0"/>
              <a:t>; 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694384" y="4097018"/>
            <a:ext cx="2508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menyusun</a:t>
            </a:r>
            <a:r>
              <a:rPr lang="en-US" b="1" dirty="0"/>
              <a:t> </a:t>
            </a:r>
            <a:r>
              <a:rPr lang="en-US" b="1" dirty="0" err="1"/>
              <a:t>jadwal</a:t>
            </a:r>
            <a:r>
              <a:rPr lang="en-US" b="1" dirty="0"/>
              <a:t> </a:t>
            </a:r>
            <a:r>
              <a:rPr lang="en-US" b="1" dirty="0" err="1"/>
              <a:t>kerja</a:t>
            </a:r>
            <a:r>
              <a:rPr lang="en-US" dirty="0"/>
              <a:t>;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715140" y="5170405"/>
            <a:ext cx="43585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melakukan</a:t>
            </a:r>
            <a:r>
              <a:rPr lang="en-US" b="1" dirty="0"/>
              <a:t> </a:t>
            </a:r>
            <a:r>
              <a:rPr lang="en-US" b="1" dirty="0" err="1"/>
              <a:t>verifikasi</a:t>
            </a:r>
            <a:r>
              <a:rPr lang="en-US" b="1" dirty="0"/>
              <a:t> </a:t>
            </a:r>
            <a:r>
              <a:rPr lang="en-US" b="1" dirty="0" err="1"/>
              <a:t>permohonan</a:t>
            </a:r>
            <a:r>
              <a:rPr lang="en-US" b="1" dirty="0"/>
              <a:t> </a:t>
            </a:r>
            <a:r>
              <a:rPr lang="en-US" b="1" dirty="0" err="1"/>
              <a:t>penyerahan</a:t>
            </a:r>
            <a:r>
              <a:rPr lang="en-US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pengembang</a:t>
            </a:r>
            <a:r>
              <a:rPr lang="en-US" dirty="0"/>
              <a:t>; </a:t>
            </a:r>
          </a:p>
        </p:txBody>
      </p:sp>
      <p:sp>
        <p:nvSpPr>
          <p:cNvPr id="47" name="Rectangle 46"/>
          <p:cNvSpPr/>
          <p:nvPr/>
        </p:nvSpPr>
        <p:spPr>
          <a:xfrm>
            <a:off x="7163312" y="1387467"/>
            <a:ext cx="3763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menyusun</a:t>
            </a:r>
            <a:r>
              <a:rPr lang="en-US" b="1" dirty="0"/>
              <a:t> </a:t>
            </a:r>
            <a:r>
              <a:rPr lang="en-US" b="1" dirty="0" err="1"/>
              <a:t>berita</a:t>
            </a:r>
            <a:r>
              <a:rPr lang="en-US" b="1" dirty="0"/>
              <a:t> acara </a:t>
            </a:r>
            <a:r>
              <a:rPr lang="en-US" b="1" dirty="0" err="1"/>
              <a:t>pemeriksaan</a:t>
            </a:r>
            <a:r>
              <a:rPr lang="en-US" dirty="0"/>
              <a:t>; 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163312" y="2839884"/>
            <a:ext cx="3623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menyusun</a:t>
            </a:r>
            <a:r>
              <a:rPr lang="en-US" b="1" dirty="0"/>
              <a:t> </a:t>
            </a:r>
            <a:r>
              <a:rPr lang="en-US" b="1" dirty="0" err="1"/>
              <a:t>berita</a:t>
            </a:r>
            <a:r>
              <a:rPr lang="en-US" b="1" dirty="0"/>
              <a:t> acara </a:t>
            </a:r>
            <a:r>
              <a:rPr lang="en-US" b="1" dirty="0" err="1"/>
              <a:t>serah</a:t>
            </a:r>
            <a:r>
              <a:rPr lang="en-US" b="1" dirty="0"/>
              <a:t> </a:t>
            </a:r>
            <a:r>
              <a:rPr lang="en-US" b="1" dirty="0" err="1"/>
              <a:t>terima</a:t>
            </a:r>
            <a:endParaRPr lang="en-US" b="1" dirty="0"/>
          </a:p>
        </p:txBody>
      </p:sp>
      <p:sp>
        <p:nvSpPr>
          <p:cNvPr id="49" name="Rectangle 48"/>
          <p:cNvSpPr/>
          <p:nvPr/>
        </p:nvSpPr>
        <p:spPr>
          <a:xfrm>
            <a:off x="7185765" y="3820019"/>
            <a:ext cx="48843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/>
              <a:t>merumuskan</a:t>
            </a:r>
            <a:r>
              <a:rPr lang="en-US" b="1" dirty="0" smtClean="0"/>
              <a:t> </a:t>
            </a:r>
            <a:r>
              <a:rPr lang="en-US" b="1" dirty="0" err="1"/>
              <a:t>bahan</a:t>
            </a:r>
            <a:r>
              <a:rPr lang="en-US" b="1" dirty="0"/>
              <a:t> </a:t>
            </a:r>
            <a:r>
              <a:rPr lang="en-US" b="1" dirty="0" err="1"/>
              <a:t>untuk</a:t>
            </a:r>
            <a:r>
              <a:rPr lang="en-US" b="1" dirty="0"/>
              <a:t> </a:t>
            </a:r>
            <a:r>
              <a:rPr lang="en-US" b="1" dirty="0" err="1"/>
              <a:t>kebijakan</a:t>
            </a:r>
            <a:r>
              <a:rPr lang="en-US" b="1" dirty="0"/>
              <a:t> </a:t>
            </a:r>
            <a:r>
              <a:rPr lang="en-US" b="1" dirty="0" err="1"/>
              <a:t>pengelolaan</a:t>
            </a:r>
            <a:r>
              <a:rPr lang="en-US" b="1" dirty="0"/>
              <a:t> </a:t>
            </a:r>
            <a:r>
              <a:rPr lang="en-US" b="1" dirty="0" err="1"/>
              <a:t>pemanfaatan</a:t>
            </a:r>
            <a:r>
              <a:rPr lang="en-US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r>
              <a:rPr lang="en-US" dirty="0"/>
              <a:t>; </a:t>
            </a:r>
            <a:r>
              <a:rPr lang="en-US" dirty="0" err="1"/>
              <a:t>dan</a:t>
            </a:r>
            <a:r>
              <a:rPr lang="en-US" dirty="0"/>
              <a:t> </a:t>
            </a:r>
          </a:p>
        </p:txBody>
      </p:sp>
      <p:sp>
        <p:nvSpPr>
          <p:cNvPr id="50" name="Rectangle 49"/>
          <p:cNvSpPr/>
          <p:nvPr/>
        </p:nvSpPr>
        <p:spPr>
          <a:xfrm>
            <a:off x="7232841" y="4949961"/>
            <a:ext cx="488431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menyusun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menyampaikan</a:t>
            </a:r>
            <a:r>
              <a:rPr lang="en-US" b="1" dirty="0"/>
              <a:t> </a:t>
            </a:r>
            <a:r>
              <a:rPr lang="en-US" b="1" dirty="0" err="1"/>
              <a:t>laporan</a:t>
            </a:r>
            <a:r>
              <a:rPr lang="en-US" b="1" dirty="0"/>
              <a:t> </a:t>
            </a:r>
            <a:r>
              <a:rPr lang="en-US" b="1" dirty="0" err="1"/>
              <a:t>lengkap</a:t>
            </a:r>
            <a:r>
              <a:rPr lang="en-US" b="1" dirty="0"/>
              <a:t> </a:t>
            </a:r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inventarisasi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penilaian</a:t>
            </a:r>
            <a:r>
              <a:rPr lang="en-US" b="1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berkala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Bupati</a:t>
            </a:r>
            <a:r>
              <a:rPr lang="en-US" dirty="0"/>
              <a:t>/</a:t>
            </a:r>
            <a:r>
              <a:rPr lang="en-US" dirty="0" err="1"/>
              <a:t>Walikota</a:t>
            </a:r>
            <a:r>
              <a:rPr lang="en-US" dirty="0"/>
              <a:t>,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Gubernur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provinsi</a:t>
            </a:r>
            <a:r>
              <a:rPr lang="en-US" dirty="0"/>
              <a:t> DKI Jakarta</a:t>
            </a:r>
          </a:p>
        </p:txBody>
      </p:sp>
    </p:spTree>
    <p:extLst>
      <p:ext uri="{BB962C8B-B14F-4D97-AF65-F5344CB8AC3E}">
        <p14:creationId xmlns:p14="http://schemas.microsoft.com/office/powerpoint/2010/main" val="3119844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88385" y="3232147"/>
            <a:ext cx="3848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/>
              <a:t>kesesuaian</a:t>
            </a:r>
            <a:r>
              <a:rPr lang="en-US" b="1" dirty="0" smtClean="0"/>
              <a:t> </a:t>
            </a:r>
            <a:r>
              <a:rPr lang="en-US" b="1" dirty="0" err="1"/>
              <a:t>persyaratan</a:t>
            </a:r>
            <a:r>
              <a:rPr lang="en-US" b="1" dirty="0"/>
              <a:t> </a:t>
            </a:r>
            <a:r>
              <a:rPr lang="en-US" b="1" dirty="0" err="1"/>
              <a:t>teknis</a:t>
            </a:r>
            <a:r>
              <a:rPr lang="en-US" b="1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r>
              <a:rPr lang="en-US" dirty="0"/>
              <a:t> </a:t>
            </a:r>
            <a:r>
              <a:rPr lang="en-US" b="1" dirty="0"/>
              <a:t>yang </a:t>
            </a:r>
            <a:r>
              <a:rPr lang="en-US" b="1" dirty="0" err="1"/>
              <a:t>akan</a:t>
            </a:r>
            <a:r>
              <a:rPr lang="en-US" b="1" dirty="0"/>
              <a:t> </a:t>
            </a:r>
            <a:r>
              <a:rPr lang="en-US" b="1" dirty="0" err="1"/>
              <a:t>diserahkan</a:t>
            </a:r>
            <a:r>
              <a:rPr lang="en-US" b="1" dirty="0"/>
              <a:t> </a:t>
            </a:r>
            <a:r>
              <a:rPr lang="en-US" b="1" dirty="0" err="1"/>
              <a:t>dengan</a:t>
            </a:r>
            <a:r>
              <a:rPr lang="en-US" b="1" dirty="0"/>
              <a:t> </a:t>
            </a:r>
            <a:r>
              <a:rPr lang="en-US" b="1" dirty="0" err="1"/>
              <a:t>persyaratan</a:t>
            </a:r>
            <a:r>
              <a:rPr lang="en-US" b="1" dirty="0"/>
              <a:t> yang </a:t>
            </a:r>
            <a:r>
              <a:rPr lang="en-US" b="1" dirty="0" err="1"/>
              <a:t>ditetapkan</a:t>
            </a:r>
            <a:r>
              <a:rPr lang="en-US" b="1" dirty="0"/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3322147" y="149442"/>
            <a:ext cx="53491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verifikasi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melakukan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penilaian</a:t>
            </a:r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Pasal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17,18)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3128" y="1458563"/>
            <a:ext cx="338685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 err="1" smtClean="0"/>
              <a:t>kebenaran</a:t>
            </a:r>
            <a:r>
              <a:rPr lang="en-US" b="1" dirty="0" smtClean="0"/>
              <a:t> </a:t>
            </a:r>
            <a:r>
              <a:rPr lang="en-US" b="1" dirty="0" err="1"/>
              <a:t>atau</a:t>
            </a:r>
            <a:r>
              <a:rPr lang="en-US" b="1" dirty="0"/>
              <a:t> </a:t>
            </a:r>
            <a:r>
              <a:rPr lang="en-US" b="1" dirty="0" err="1"/>
              <a:t>penyimpangan</a:t>
            </a:r>
            <a:r>
              <a:rPr lang="en-US" b="1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sarana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utilitas</a:t>
            </a:r>
            <a:r>
              <a:rPr lang="en-US" dirty="0"/>
              <a:t> </a:t>
            </a:r>
            <a:r>
              <a:rPr lang="en-US" b="1" dirty="0"/>
              <a:t>yang </a:t>
            </a:r>
            <a:r>
              <a:rPr lang="en-US" b="1" dirty="0" err="1"/>
              <a:t>telah</a:t>
            </a:r>
            <a:r>
              <a:rPr lang="en-US" b="1" dirty="0"/>
              <a:t> </a:t>
            </a:r>
            <a:r>
              <a:rPr lang="en-US" b="1" dirty="0" err="1"/>
              <a:t>ditetapkan</a:t>
            </a:r>
            <a:r>
              <a:rPr lang="en-US" b="1" dirty="0"/>
              <a:t>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rencana</a:t>
            </a:r>
            <a:r>
              <a:rPr lang="en-US" b="1" dirty="0"/>
              <a:t> </a:t>
            </a:r>
            <a:r>
              <a:rPr lang="en-US" b="1" dirty="0" err="1"/>
              <a:t>tapak</a:t>
            </a:r>
            <a:r>
              <a:rPr lang="en-US" b="1" dirty="0"/>
              <a:t> </a:t>
            </a:r>
            <a:r>
              <a:rPr lang="en-US" b="1" dirty="0" err="1"/>
              <a:t>dengan</a:t>
            </a:r>
            <a:r>
              <a:rPr lang="en-US" b="1" dirty="0"/>
              <a:t> </a:t>
            </a:r>
            <a:r>
              <a:rPr lang="en-US" b="1" dirty="0" err="1"/>
              <a:t>kenyataan</a:t>
            </a:r>
            <a:r>
              <a:rPr lang="en-US" b="1" dirty="0"/>
              <a:t> di </a:t>
            </a:r>
            <a:r>
              <a:rPr lang="en-US" b="1" dirty="0" err="1"/>
              <a:t>lapangan</a:t>
            </a:r>
            <a:endParaRPr lang="en-US" b="1" dirty="0"/>
          </a:p>
        </p:txBody>
      </p:sp>
      <p:grpSp>
        <p:nvGrpSpPr>
          <p:cNvPr id="44" name="Group 43"/>
          <p:cNvGrpSpPr/>
          <p:nvPr/>
        </p:nvGrpSpPr>
        <p:grpSpPr>
          <a:xfrm>
            <a:off x="3697521" y="1260878"/>
            <a:ext cx="3990864" cy="3611373"/>
            <a:chOff x="2764631" y="2407290"/>
            <a:chExt cx="2872044" cy="3026569"/>
          </a:xfrm>
        </p:grpSpPr>
        <p:sp>
          <p:nvSpPr>
            <p:cNvPr id="5" name="Shape 267"/>
            <p:cNvSpPr/>
            <p:nvPr/>
          </p:nvSpPr>
          <p:spPr>
            <a:xfrm>
              <a:off x="2764631" y="2639537"/>
              <a:ext cx="537822" cy="537823"/>
            </a:xfrm>
            <a:prstGeom prst="rect">
              <a:avLst/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r>
                <a:rPr lang="en-US" sz="2400" b="1">
                  <a:latin typeface="+mj-lt"/>
                </a:rPr>
                <a:t>01</a:t>
              </a:r>
              <a:endParaRPr sz="2400" b="1">
                <a:latin typeface="+mj-lt"/>
              </a:endParaRPr>
            </a:p>
          </p:txBody>
        </p:sp>
        <p:sp>
          <p:nvSpPr>
            <p:cNvPr id="6" name="Shape 270"/>
            <p:cNvSpPr/>
            <p:nvPr/>
          </p:nvSpPr>
          <p:spPr>
            <a:xfrm>
              <a:off x="5098852" y="4185084"/>
              <a:ext cx="537823" cy="537823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r>
                <a:rPr lang="en-US" sz="2400" b="1">
                  <a:latin typeface="+mj-lt"/>
                </a:rPr>
                <a:t>02</a:t>
              </a:r>
              <a:endParaRPr sz="2400" b="1">
                <a:latin typeface="+mj-lt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3632002" y="2407290"/>
              <a:ext cx="1879997" cy="3026569"/>
              <a:chOff x="2924175" y="1682750"/>
              <a:chExt cx="2506663" cy="4035425"/>
            </a:xfrm>
          </p:grpSpPr>
          <p:sp>
            <p:nvSpPr>
              <p:cNvPr id="8" name="Freeform 90"/>
              <p:cNvSpPr>
                <a:spLocks/>
              </p:cNvSpPr>
              <p:nvPr/>
            </p:nvSpPr>
            <p:spPr bwMode="auto">
              <a:xfrm>
                <a:off x="3730625" y="5511800"/>
                <a:ext cx="276225" cy="206375"/>
              </a:xfrm>
              <a:custGeom>
                <a:avLst/>
                <a:gdLst>
                  <a:gd name="T0" fmla="*/ 0 w 699"/>
                  <a:gd name="T1" fmla="*/ 2 h 520"/>
                  <a:gd name="T2" fmla="*/ 0 w 699"/>
                  <a:gd name="T3" fmla="*/ 520 h 520"/>
                  <a:gd name="T4" fmla="*/ 691 w 699"/>
                  <a:gd name="T5" fmla="*/ 520 h 520"/>
                  <a:gd name="T6" fmla="*/ 694 w 699"/>
                  <a:gd name="T7" fmla="*/ 516 h 520"/>
                  <a:gd name="T8" fmla="*/ 699 w 699"/>
                  <a:gd name="T9" fmla="*/ 492 h 520"/>
                  <a:gd name="T10" fmla="*/ 696 w 699"/>
                  <a:gd name="T11" fmla="*/ 466 h 520"/>
                  <a:gd name="T12" fmla="*/ 684 w 699"/>
                  <a:gd name="T13" fmla="*/ 433 h 520"/>
                  <a:gd name="T14" fmla="*/ 657 w 699"/>
                  <a:gd name="T15" fmla="*/ 394 h 520"/>
                  <a:gd name="T16" fmla="*/ 612 w 699"/>
                  <a:gd name="T17" fmla="*/ 353 h 520"/>
                  <a:gd name="T18" fmla="*/ 543 w 699"/>
                  <a:gd name="T19" fmla="*/ 306 h 520"/>
                  <a:gd name="T20" fmla="*/ 497 w 699"/>
                  <a:gd name="T21" fmla="*/ 282 h 520"/>
                  <a:gd name="T22" fmla="*/ 237 w 699"/>
                  <a:gd name="T23" fmla="*/ 152 h 520"/>
                  <a:gd name="T24" fmla="*/ 230 w 699"/>
                  <a:gd name="T25" fmla="*/ 0 h 520"/>
                  <a:gd name="T26" fmla="*/ 0 w 699"/>
                  <a:gd name="T27" fmla="*/ 2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9" h="520">
                    <a:moveTo>
                      <a:pt x="0" y="2"/>
                    </a:moveTo>
                    <a:lnTo>
                      <a:pt x="0" y="520"/>
                    </a:lnTo>
                    <a:lnTo>
                      <a:pt x="691" y="520"/>
                    </a:lnTo>
                    <a:lnTo>
                      <a:pt x="694" y="516"/>
                    </a:lnTo>
                    <a:lnTo>
                      <a:pt x="699" y="492"/>
                    </a:lnTo>
                    <a:lnTo>
                      <a:pt x="696" y="466"/>
                    </a:lnTo>
                    <a:lnTo>
                      <a:pt x="684" y="433"/>
                    </a:lnTo>
                    <a:lnTo>
                      <a:pt x="657" y="394"/>
                    </a:lnTo>
                    <a:lnTo>
                      <a:pt x="612" y="353"/>
                    </a:lnTo>
                    <a:lnTo>
                      <a:pt x="543" y="306"/>
                    </a:lnTo>
                    <a:lnTo>
                      <a:pt x="497" y="282"/>
                    </a:lnTo>
                    <a:lnTo>
                      <a:pt x="237" y="152"/>
                    </a:lnTo>
                    <a:lnTo>
                      <a:pt x="23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9" name="Freeform 91"/>
              <p:cNvSpPr>
                <a:spLocks/>
              </p:cNvSpPr>
              <p:nvPr/>
            </p:nvSpPr>
            <p:spPr bwMode="auto">
              <a:xfrm>
                <a:off x="3309938" y="5511800"/>
                <a:ext cx="277813" cy="206375"/>
              </a:xfrm>
              <a:custGeom>
                <a:avLst/>
                <a:gdLst>
                  <a:gd name="T0" fmla="*/ 699 w 699"/>
                  <a:gd name="T1" fmla="*/ 2 h 520"/>
                  <a:gd name="T2" fmla="*/ 699 w 699"/>
                  <a:gd name="T3" fmla="*/ 520 h 520"/>
                  <a:gd name="T4" fmla="*/ 8 w 699"/>
                  <a:gd name="T5" fmla="*/ 520 h 520"/>
                  <a:gd name="T6" fmla="*/ 5 w 699"/>
                  <a:gd name="T7" fmla="*/ 516 h 520"/>
                  <a:gd name="T8" fmla="*/ 0 w 699"/>
                  <a:gd name="T9" fmla="*/ 492 h 520"/>
                  <a:gd name="T10" fmla="*/ 3 w 699"/>
                  <a:gd name="T11" fmla="*/ 466 h 520"/>
                  <a:gd name="T12" fmla="*/ 14 w 699"/>
                  <a:gd name="T13" fmla="*/ 433 h 520"/>
                  <a:gd name="T14" fmla="*/ 42 w 699"/>
                  <a:gd name="T15" fmla="*/ 394 h 520"/>
                  <a:gd name="T16" fmla="*/ 87 w 699"/>
                  <a:gd name="T17" fmla="*/ 353 h 520"/>
                  <a:gd name="T18" fmla="*/ 156 w 699"/>
                  <a:gd name="T19" fmla="*/ 306 h 520"/>
                  <a:gd name="T20" fmla="*/ 202 w 699"/>
                  <a:gd name="T21" fmla="*/ 282 h 520"/>
                  <a:gd name="T22" fmla="*/ 462 w 699"/>
                  <a:gd name="T23" fmla="*/ 152 h 520"/>
                  <a:gd name="T24" fmla="*/ 469 w 699"/>
                  <a:gd name="T25" fmla="*/ 0 h 520"/>
                  <a:gd name="T26" fmla="*/ 699 w 699"/>
                  <a:gd name="T27" fmla="*/ 2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9" h="520">
                    <a:moveTo>
                      <a:pt x="699" y="2"/>
                    </a:moveTo>
                    <a:lnTo>
                      <a:pt x="699" y="520"/>
                    </a:lnTo>
                    <a:lnTo>
                      <a:pt x="8" y="520"/>
                    </a:lnTo>
                    <a:lnTo>
                      <a:pt x="5" y="516"/>
                    </a:lnTo>
                    <a:lnTo>
                      <a:pt x="0" y="492"/>
                    </a:lnTo>
                    <a:lnTo>
                      <a:pt x="3" y="466"/>
                    </a:lnTo>
                    <a:lnTo>
                      <a:pt x="14" y="433"/>
                    </a:lnTo>
                    <a:lnTo>
                      <a:pt x="42" y="394"/>
                    </a:lnTo>
                    <a:lnTo>
                      <a:pt x="87" y="353"/>
                    </a:lnTo>
                    <a:lnTo>
                      <a:pt x="156" y="306"/>
                    </a:lnTo>
                    <a:lnTo>
                      <a:pt x="202" y="282"/>
                    </a:lnTo>
                    <a:lnTo>
                      <a:pt x="462" y="152"/>
                    </a:lnTo>
                    <a:lnTo>
                      <a:pt x="469" y="0"/>
                    </a:lnTo>
                    <a:lnTo>
                      <a:pt x="699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10" name="Freeform 92"/>
              <p:cNvSpPr>
                <a:spLocks/>
              </p:cNvSpPr>
              <p:nvPr/>
            </p:nvSpPr>
            <p:spPr bwMode="auto">
              <a:xfrm>
                <a:off x="3389313" y="3548063"/>
                <a:ext cx="542925" cy="2016125"/>
              </a:xfrm>
              <a:custGeom>
                <a:avLst/>
                <a:gdLst>
                  <a:gd name="T0" fmla="*/ 0 w 1368"/>
                  <a:gd name="T1" fmla="*/ 0 h 5080"/>
                  <a:gd name="T2" fmla="*/ 148 w 1368"/>
                  <a:gd name="T3" fmla="*/ 5080 h 5080"/>
                  <a:gd name="T4" fmla="*/ 569 w 1368"/>
                  <a:gd name="T5" fmla="*/ 5080 h 5080"/>
                  <a:gd name="T6" fmla="*/ 697 w 1368"/>
                  <a:gd name="T7" fmla="*/ 919 h 5080"/>
                  <a:gd name="T8" fmla="*/ 763 w 1368"/>
                  <a:gd name="T9" fmla="*/ 5080 h 5080"/>
                  <a:gd name="T10" fmla="*/ 1184 w 1368"/>
                  <a:gd name="T11" fmla="*/ 5080 h 5080"/>
                  <a:gd name="T12" fmla="*/ 1368 w 1368"/>
                  <a:gd name="T13" fmla="*/ 0 h 5080"/>
                  <a:gd name="T14" fmla="*/ 0 w 1368"/>
                  <a:gd name="T15" fmla="*/ 0 h 5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68" h="5080">
                    <a:moveTo>
                      <a:pt x="0" y="0"/>
                    </a:moveTo>
                    <a:lnTo>
                      <a:pt x="148" y="5080"/>
                    </a:lnTo>
                    <a:lnTo>
                      <a:pt x="569" y="5080"/>
                    </a:lnTo>
                    <a:lnTo>
                      <a:pt x="697" y="919"/>
                    </a:lnTo>
                    <a:lnTo>
                      <a:pt x="763" y="5080"/>
                    </a:lnTo>
                    <a:lnTo>
                      <a:pt x="1184" y="5080"/>
                    </a:lnTo>
                    <a:lnTo>
                      <a:pt x="136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32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11" name="Freeform 93"/>
              <p:cNvSpPr>
                <a:spLocks/>
              </p:cNvSpPr>
              <p:nvPr/>
            </p:nvSpPr>
            <p:spPr bwMode="auto">
              <a:xfrm>
                <a:off x="4703763" y="2887663"/>
                <a:ext cx="1588" cy="141288"/>
              </a:xfrm>
              <a:custGeom>
                <a:avLst/>
                <a:gdLst>
                  <a:gd name="T0" fmla="*/ 0 w 4"/>
                  <a:gd name="T1" fmla="*/ 358 h 358"/>
                  <a:gd name="T2" fmla="*/ 0 w 4"/>
                  <a:gd name="T3" fmla="*/ 4 h 358"/>
                  <a:gd name="T4" fmla="*/ 4 w 4"/>
                  <a:gd name="T5" fmla="*/ 0 h 358"/>
                  <a:gd name="T6" fmla="*/ 4 w 4"/>
                  <a:gd name="T7" fmla="*/ 354 h 358"/>
                  <a:gd name="T8" fmla="*/ 3 w 4"/>
                  <a:gd name="T9" fmla="*/ 357 h 358"/>
                  <a:gd name="T10" fmla="*/ 0 w 4"/>
                  <a:gd name="T11" fmla="*/ 358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58">
                    <a:moveTo>
                      <a:pt x="0" y="358"/>
                    </a:moveTo>
                    <a:lnTo>
                      <a:pt x="0" y="4"/>
                    </a:lnTo>
                    <a:lnTo>
                      <a:pt x="4" y="0"/>
                    </a:lnTo>
                    <a:lnTo>
                      <a:pt x="4" y="354"/>
                    </a:lnTo>
                    <a:lnTo>
                      <a:pt x="3" y="357"/>
                    </a:lnTo>
                    <a:lnTo>
                      <a:pt x="0" y="358"/>
                    </a:lnTo>
                    <a:close/>
                  </a:path>
                </a:pathLst>
              </a:custGeom>
              <a:solidFill>
                <a:srgbClr val="5C6D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12" name="Freeform 95"/>
              <p:cNvSpPr>
                <a:spLocks/>
              </p:cNvSpPr>
              <p:nvPr/>
            </p:nvSpPr>
            <p:spPr bwMode="auto">
              <a:xfrm>
                <a:off x="3387725" y="3471863"/>
                <a:ext cx="547688" cy="76200"/>
              </a:xfrm>
              <a:custGeom>
                <a:avLst/>
                <a:gdLst>
                  <a:gd name="T0" fmla="*/ 1380 w 1380"/>
                  <a:gd name="T1" fmla="*/ 0 h 196"/>
                  <a:gd name="T2" fmla="*/ 0 w 1380"/>
                  <a:gd name="T3" fmla="*/ 0 h 196"/>
                  <a:gd name="T4" fmla="*/ 5 w 1380"/>
                  <a:gd name="T5" fmla="*/ 196 h 196"/>
                  <a:gd name="T6" fmla="*/ 1373 w 1380"/>
                  <a:gd name="T7" fmla="*/ 196 h 196"/>
                  <a:gd name="T8" fmla="*/ 1380 w 1380"/>
                  <a:gd name="T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0" h="196">
                    <a:moveTo>
                      <a:pt x="1380" y="0"/>
                    </a:moveTo>
                    <a:lnTo>
                      <a:pt x="0" y="0"/>
                    </a:lnTo>
                    <a:lnTo>
                      <a:pt x="5" y="196"/>
                    </a:lnTo>
                    <a:lnTo>
                      <a:pt x="1373" y="196"/>
                    </a:lnTo>
                    <a:lnTo>
                      <a:pt x="1380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13" name="Freeform 96"/>
              <p:cNvSpPr>
                <a:spLocks/>
              </p:cNvSpPr>
              <p:nvPr/>
            </p:nvSpPr>
            <p:spPr bwMode="auto">
              <a:xfrm>
                <a:off x="3308350" y="2473325"/>
                <a:ext cx="276225" cy="1401763"/>
              </a:xfrm>
              <a:custGeom>
                <a:avLst/>
                <a:gdLst>
                  <a:gd name="T0" fmla="*/ 0 w 696"/>
                  <a:gd name="T1" fmla="*/ 375 h 3534"/>
                  <a:gd name="T2" fmla="*/ 92 w 696"/>
                  <a:gd name="T3" fmla="*/ 3513 h 3534"/>
                  <a:gd name="T4" fmla="*/ 626 w 696"/>
                  <a:gd name="T5" fmla="*/ 3534 h 3534"/>
                  <a:gd name="T6" fmla="*/ 642 w 696"/>
                  <a:gd name="T7" fmla="*/ 636 h 3534"/>
                  <a:gd name="T8" fmla="*/ 696 w 696"/>
                  <a:gd name="T9" fmla="*/ 0 h 3534"/>
                  <a:gd name="T10" fmla="*/ 0 w 696"/>
                  <a:gd name="T11" fmla="*/ 375 h 3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6" h="3534">
                    <a:moveTo>
                      <a:pt x="0" y="375"/>
                    </a:moveTo>
                    <a:lnTo>
                      <a:pt x="92" y="3513"/>
                    </a:lnTo>
                    <a:lnTo>
                      <a:pt x="626" y="3534"/>
                    </a:lnTo>
                    <a:lnTo>
                      <a:pt x="642" y="636"/>
                    </a:lnTo>
                    <a:lnTo>
                      <a:pt x="696" y="0"/>
                    </a:lnTo>
                    <a:lnTo>
                      <a:pt x="0" y="375"/>
                    </a:lnTo>
                    <a:close/>
                  </a:path>
                </a:pathLst>
              </a:custGeom>
              <a:solidFill>
                <a:srgbClr val="111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14" name="Freeform 97"/>
              <p:cNvSpPr>
                <a:spLocks/>
              </p:cNvSpPr>
              <p:nvPr/>
            </p:nvSpPr>
            <p:spPr bwMode="auto">
              <a:xfrm>
                <a:off x="3559175" y="2462213"/>
                <a:ext cx="223838" cy="1006475"/>
              </a:xfrm>
              <a:custGeom>
                <a:avLst/>
                <a:gdLst>
                  <a:gd name="T0" fmla="*/ 262 w 565"/>
                  <a:gd name="T1" fmla="*/ 0 h 2536"/>
                  <a:gd name="T2" fmla="*/ 94 w 565"/>
                  <a:gd name="T3" fmla="*/ 41 h 2536"/>
                  <a:gd name="T4" fmla="*/ 0 w 565"/>
                  <a:gd name="T5" fmla="*/ 162 h 2536"/>
                  <a:gd name="T6" fmla="*/ 0 w 565"/>
                  <a:gd name="T7" fmla="*/ 2536 h 2536"/>
                  <a:gd name="T8" fmla="*/ 565 w 565"/>
                  <a:gd name="T9" fmla="*/ 2536 h 2536"/>
                  <a:gd name="T10" fmla="*/ 558 w 565"/>
                  <a:gd name="T11" fmla="*/ 162 h 2536"/>
                  <a:gd name="T12" fmla="*/ 437 w 565"/>
                  <a:gd name="T13" fmla="*/ 35 h 2536"/>
                  <a:gd name="T14" fmla="*/ 262 w 565"/>
                  <a:gd name="T15" fmla="*/ 0 h 2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5" h="2536">
                    <a:moveTo>
                      <a:pt x="262" y="0"/>
                    </a:moveTo>
                    <a:lnTo>
                      <a:pt x="94" y="41"/>
                    </a:lnTo>
                    <a:lnTo>
                      <a:pt x="0" y="162"/>
                    </a:lnTo>
                    <a:lnTo>
                      <a:pt x="0" y="2536"/>
                    </a:lnTo>
                    <a:lnTo>
                      <a:pt x="565" y="2536"/>
                    </a:lnTo>
                    <a:lnTo>
                      <a:pt x="558" y="162"/>
                    </a:lnTo>
                    <a:lnTo>
                      <a:pt x="437" y="35"/>
                    </a:lnTo>
                    <a:lnTo>
                      <a:pt x="26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15" name="Freeform 98"/>
              <p:cNvSpPr>
                <a:spLocks/>
              </p:cNvSpPr>
              <p:nvPr/>
            </p:nvSpPr>
            <p:spPr bwMode="auto">
              <a:xfrm>
                <a:off x="3619500" y="2489200"/>
                <a:ext cx="92075" cy="120650"/>
              </a:xfrm>
              <a:custGeom>
                <a:avLst/>
                <a:gdLst>
                  <a:gd name="T0" fmla="*/ 111 w 232"/>
                  <a:gd name="T1" fmla="*/ 0 h 305"/>
                  <a:gd name="T2" fmla="*/ 0 w 232"/>
                  <a:gd name="T3" fmla="*/ 171 h 305"/>
                  <a:gd name="T4" fmla="*/ 71 w 232"/>
                  <a:gd name="T5" fmla="*/ 305 h 305"/>
                  <a:gd name="T6" fmla="*/ 155 w 232"/>
                  <a:gd name="T7" fmla="*/ 305 h 305"/>
                  <a:gd name="T8" fmla="*/ 232 w 232"/>
                  <a:gd name="T9" fmla="*/ 171 h 305"/>
                  <a:gd name="T10" fmla="*/ 111 w 232"/>
                  <a:gd name="T11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305">
                    <a:moveTo>
                      <a:pt x="111" y="0"/>
                    </a:moveTo>
                    <a:lnTo>
                      <a:pt x="0" y="171"/>
                    </a:lnTo>
                    <a:lnTo>
                      <a:pt x="71" y="305"/>
                    </a:lnTo>
                    <a:lnTo>
                      <a:pt x="155" y="305"/>
                    </a:lnTo>
                    <a:lnTo>
                      <a:pt x="232" y="171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E5A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16" name="Freeform 99"/>
              <p:cNvSpPr>
                <a:spLocks/>
              </p:cNvSpPr>
              <p:nvPr/>
            </p:nvSpPr>
            <p:spPr bwMode="auto">
              <a:xfrm>
                <a:off x="3573463" y="2432050"/>
                <a:ext cx="196850" cy="150813"/>
              </a:xfrm>
              <a:custGeom>
                <a:avLst/>
                <a:gdLst>
                  <a:gd name="T0" fmla="*/ 85 w 499"/>
                  <a:gd name="T1" fmla="*/ 0 h 380"/>
                  <a:gd name="T2" fmla="*/ 387 w 499"/>
                  <a:gd name="T3" fmla="*/ 0 h 380"/>
                  <a:gd name="T4" fmla="*/ 499 w 499"/>
                  <a:gd name="T5" fmla="*/ 203 h 380"/>
                  <a:gd name="T6" fmla="*/ 345 w 499"/>
                  <a:gd name="T7" fmla="*/ 373 h 380"/>
                  <a:gd name="T8" fmla="*/ 232 w 499"/>
                  <a:gd name="T9" fmla="*/ 190 h 380"/>
                  <a:gd name="T10" fmla="*/ 113 w 499"/>
                  <a:gd name="T11" fmla="*/ 380 h 380"/>
                  <a:gd name="T12" fmla="*/ 0 w 499"/>
                  <a:gd name="T13" fmla="*/ 218 h 380"/>
                  <a:gd name="T14" fmla="*/ 85 w 499"/>
                  <a:gd name="T15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9" h="380">
                    <a:moveTo>
                      <a:pt x="85" y="0"/>
                    </a:moveTo>
                    <a:lnTo>
                      <a:pt x="387" y="0"/>
                    </a:lnTo>
                    <a:lnTo>
                      <a:pt x="499" y="203"/>
                    </a:lnTo>
                    <a:lnTo>
                      <a:pt x="345" y="373"/>
                    </a:lnTo>
                    <a:lnTo>
                      <a:pt x="232" y="190"/>
                    </a:lnTo>
                    <a:lnTo>
                      <a:pt x="113" y="380"/>
                    </a:lnTo>
                    <a:lnTo>
                      <a:pt x="0" y="218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17" name="Freeform 100"/>
              <p:cNvSpPr>
                <a:spLocks/>
              </p:cNvSpPr>
              <p:nvPr/>
            </p:nvSpPr>
            <p:spPr bwMode="auto">
              <a:xfrm>
                <a:off x="3624263" y="2351088"/>
                <a:ext cx="85725" cy="138113"/>
              </a:xfrm>
              <a:custGeom>
                <a:avLst/>
                <a:gdLst>
                  <a:gd name="T0" fmla="*/ 0 w 217"/>
                  <a:gd name="T1" fmla="*/ 28 h 346"/>
                  <a:gd name="T2" fmla="*/ 0 w 217"/>
                  <a:gd name="T3" fmla="*/ 259 h 346"/>
                  <a:gd name="T4" fmla="*/ 101 w 217"/>
                  <a:gd name="T5" fmla="*/ 346 h 346"/>
                  <a:gd name="T6" fmla="*/ 217 w 217"/>
                  <a:gd name="T7" fmla="*/ 259 h 346"/>
                  <a:gd name="T8" fmla="*/ 217 w 217"/>
                  <a:gd name="T9" fmla="*/ 0 h 346"/>
                  <a:gd name="T10" fmla="*/ 189 w 217"/>
                  <a:gd name="T11" fmla="*/ 8 h 346"/>
                  <a:gd name="T12" fmla="*/ 67 w 217"/>
                  <a:gd name="T13" fmla="*/ 34 h 346"/>
                  <a:gd name="T14" fmla="*/ 20 w 217"/>
                  <a:gd name="T15" fmla="*/ 37 h 346"/>
                  <a:gd name="T16" fmla="*/ 1 w 217"/>
                  <a:gd name="T17" fmla="*/ 34 h 346"/>
                  <a:gd name="T18" fmla="*/ 0 w 217"/>
                  <a:gd name="T19" fmla="*/ 2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7" h="346">
                    <a:moveTo>
                      <a:pt x="0" y="28"/>
                    </a:moveTo>
                    <a:lnTo>
                      <a:pt x="0" y="259"/>
                    </a:lnTo>
                    <a:lnTo>
                      <a:pt x="101" y="346"/>
                    </a:lnTo>
                    <a:lnTo>
                      <a:pt x="217" y="259"/>
                    </a:lnTo>
                    <a:lnTo>
                      <a:pt x="217" y="0"/>
                    </a:lnTo>
                    <a:lnTo>
                      <a:pt x="189" y="8"/>
                    </a:lnTo>
                    <a:lnTo>
                      <a:pt x="67" y="34"/>
                    </a:lnTo>
                    <a:lnTo>
                      <a:pt x="20" y="37"/>
                    </a:lnTo>
                    <a:lnTo>
                      <a:pt x="1" y="3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9AA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18" name="Freeform 101"/>
              <p:cNvSpPr>
                <a:spLocks/>
              </p:cNvSpPr>
              <p:nvPr/>
            </p:nvSpPr>
            <p:spPr bwMode="auto">
              <a:xfrm>
                <a:off x="3619500" y="2584450"/>
                <a:ext cx="84138" cy="812800"/>
              </a:xfrm>
              <a:custGeom>
                <a:avLst/>
                <a:gdLst>
                  <a:gd name="T0" fmla="*/ 84 w 211"/>
                  <a:gd name="T1" fmla="*/ 0 h 2045"/>
                  <a:gd name="T2" fmla="*/ 0 w 211"/>
                  <a:gd name="T3" fmla="*/ 1926 h 2045"/>
                  <a:gd name="T4" fmla="*/ 98 w 211"/>
                  <a:gd name="T5" fmla="*/ 2045 h 2045"/>
                  <a:gd name="T6" fmla="*/ 211 w 211"/>
                  <a:gd name="T7" fmla="*/ 1920 h 2045"/>
                  <a:gd name="T8" fmla="*/ 147 w 211"/>
                  <a:gd name="T9" fmla="*/ 0 h 2045"/>
                  <a:gd name="T10" fmla="*/ 84 w 211"/>
                  <a:gd name="T11" fmla="*/ 0 h 2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2045">
                    <a:moveTo>
                      <a:pt x="84" y="0"/>
                    </a:moveTo>
                    <a:lnTo>
                      <a:pt x="0" y="1926"/>
                    </a:lnTo>
                    <a:lnTo>
                      <a:pt x="98" y="2045"/>
                    </a:lnTo>
                    <a:lnTo>
                      <a:pt x="211" y="1920"/>
                    </a:lnTo>
                    <a:lnTo>
                      <a:pt x="147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FE5A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19" name="Freeform 102"/>
              <p:cNvSpPr>
                <a:spLocks/>
              </p:cNvSpPr>
              <p:nvPr/>
            </p:nvSpPr>
            <p:spPr bwMode="auto">
              <a:xfrm>
                <a:off x="3757613" y="2481263"/>
                <a:ext cx="273050" cy="1398588"/>
              </a:xfrm>
              <a:custGeom>
                <a:avLst/>
                <a:gdLst>
                  <a:gd name="T0" fmla="*/ 689 w 689"/>
                  <a:gd name="T1" fmla="*/ 348 h 3524"/>
                  <a:gd name="T2" fmla="*/ 0 w 689"/>
                  <a:gd name="T3" fmla="*/ 0 h 3524"/>
                  <a:gd name="T4" fmla="*/ 55 w 689"/>
                  <a:gd name="T5" fmla="*/ 621 h 3524"/>
                  <a:gd name="T6" fmla="*/ 0 w 689"/>
                  <a:gd name="T7" fmla="*/ 3524 h 3524"/>
                  <a:gd name="T8" fmla="*/ 634 w 689"/>
                  <a:gd name="T9" fmla="*/ 3480 h 3524"/>
                  <a:gd name="T10" fmla="*/ 689 w 689"/>
                  <a:gd name="T11" fmla="*/ 348 h 3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9" h="3524">
                    <a:moveTo>
                      <a:pt x="689" y="348"/>
                    </a:moveTo>
                    <a:lnTo>
                      <a:pt x="0" y="0"/>
                    </a:lnTo>
                    <a:lnTo>
                      <a:pt x="55" y="621"/>
                    </a:lnTo>
                    <a:lnTo>
                      <a:pt x="0" y="3524"/>
                    </a:lnTo>
                    <a:lnTo>
                      <a:pt x="634" y="3480"/>
                    </a:lnTo>
                    <a:lnTo>
                      <a:pt x="689" y="348"/>
                    </a:lnTo>
                    <a:close/>
                  </a:path>
                </a:pathLst>
              </a:custGeom>
              <a:solidFill>
                <a:srgbClr val="111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20" name="Freeform 103"/>
              <p:cNvSpPr>
                <a:spLocks/>
              </p:cNvSpPr>
              <p:nvPr/>
            </p:nvSpPr>
            <p:spPr bwMode="auto">
              <a:xfrm>
                <a:off x="3451225" y="2473325"/>
                <a:ext cx="133350" cy="1073150"/>
              </a:xfrm>
              <a:custGeom>
                <a:avLst/>
                <a:gdLst>
                  <a:gd name="T0" fmla="*/ 334 w 334"/>
                  <a:gd name="T1" fmla="*/ 0 h 2704"/>
                  <a:gd name="T2" fmla="*/ 248 w 334"/>
                  <a:gd name="T3" fmla="*/ 56 h 2704"/>
                  <a:gd name="T4" fmla="*/ 107 w 334"/>
                  <a:gd name="T5" fmla="*/ 255 h 2704"/>
                  <a:gd name="T6" fmla="*/ 140 w 334"/>
                  <a:gd name="T7" fmla="*/ 462 h 2704"/>
                  <a:gd name="T8" fmla="*/ 3 w 334"/>
                  <a:gd name="T9" fmla="*/ 524 h 2704"/>
                  <a:gd name="T10" fmla="*/ 1 w 334"/>
                  <a:gd name="T11" fmla="*/ 535 h 2704"/>
                  <a:gd name="T12" fmla="*/ 0 w 334"/>
                  <a:gd name="T13" fmla="*/ 537 h 2704"/>
                  <a:gd name="T14" fmla="*/ 267 w 334"/>
                  <a:gd name="T15" fmla="*/ 2704 h 2704"/>
                  <a:gd name="T16" fmla="*/ 280 w 334"/>
                  <a:gd name="T17" fmla="*/ 636 h 2704"/>
                  <a:gd name="T18" fmla="*/ 334 w 334"/>
                  <a:gd name="T19" fmla="*/ 0 h 2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4" h="2704">
                    <a:moveTo>
                      <a:pt x="334" y="0"/>
                    </a:moveTo>
                    <a:lnTo>
                      <a:pt x="248" y="56"/>
                    </a:lnTo>
                    <a:lnTo>
                      <a:pt x="107" y="255"/>
                    </a:lnTo>
                    <a:lnTo>
                      <a:pt x="140" y="462"/>
                    </a:lnTo>
                    <a:lnTo>
                      <a:pt x="3" y="524"/>
                    </a:lnTo>
                    <a:lnTo>
                      <a:pt x="1" y="535"/>
                    </a:lnTo>
                    <a:lnTo>
                      <a:pt x="0" y="537"/>
                    </a:lnTo>
                    <a:lnTo>
                      <a:pt x="267" y="2704"/>
                    </a:lnTo>
                    <a:lnTo>
                      <a:pt x="280" y="636"/>
                    </a:lnTo>
                    <a:lnTo>
                      <a:pt x="334" y="0"/>
                    </a:lnTo>
                    <a:close/>
                  </a:path>
                </a:pathLst>
              </a:custGeom>
              <a:solidFill>
                <a:srgbClr val="414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21" name="Freeform 104"/>
              <p:cNvSpPr>
                <a:spLocks/>
              </p:cNvSpPr>
              <p:nvPr/>
            </p:nvSpPr>
            <p:spPr bwMode="auto">
              <a:xfrm>
                <a:off x="3751263" y="2471738"/>
                <a:ext cx="134938" cy="1077913"/>
              </a:xfrm>
              <a:custGeom>
                <a:avLst/>
                <a:gdLst>
                  <a:gd name="T0" fmla="*/ 0 w 340"/>
                  <a:gd name="T1" fmla="*/ 0 h 2716"/>
                  <a:gd name="T2" fmla="*/ 92 w 340"/>
                  <a:gd name="T3" fmla="*/ 59 h 2716"/>
                  <a:gd name="T4" fmla="*/ 232 w 340"/>
                  <a:gd name="T5" fmla="*/ 258 h 2716"/>
                  <a:gd name="T6" fmla="*/ 200 w 340"/>
                  <a:gd name="T7" fmla="*/ 465 h 2716"/>
                  <a:gd name="T8" fmla="*/ 336 w 340"/>
                  <a:gd name="T9" fmla="*/ 527 h 2716"/>
                  <a:gd name="T10" fmla="*/ 340 w 340"/>
                  <a:gd name="T11" fmla="*/ 538 h 2716"/>
                  <a:gd name="T12" fmla="*/ 340 w 340"/>
                  <a:gd name="T13" fmla="*/ 540 h 2716"/>
                  <a:gd name="T14" fmla="*/ 16 w 340"/>
                  <a:gd name="T15" fmla="*/ 2716 h 2716"/>
                  <a:gd name="T16" fmla="*/ 61 w 340"/>
                  <a:gd name="T17" fmla="*/ 639 h 2716"/>
                  <a:gd name="T18" fmla="*/ 0 w 340"/>
                  <a:gd name="T19" fmla="*/ 0 h 2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2716">
                    <a:moveTo>
                      <a:pt x="0" y="0"/>
                    </a:moveTo>
                    <a:lnTo>
                      <a:pt x="92" y="59"/>
                    </a:lnTo>
                    <a:lnTo>
                      <a:pt x="232" y="258"/>
                    </a:lnTo>
                    <a:lnTo>
                      <a:pt x="200" y="465"/>
                    </a:lnTo>
                    <a:lnTo>
                      <a:pt x="336" y="527"/>
                    </a:lnTo>
                    <a:lnTo>
                      <a:pt x="340" y="538"/>
                    </a:lnTo>
                    <a:lnTo>
                      <a:pt x="340" y="540"/>
                    </a:lnTo>
                    <a:lnTo>
                      <a:pt x="16" y="2716"/>
                    </a:lnTo>
                    <a:lnTo>
                      <a:pt x="61" y="6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4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22" name="Rectangle 105"/>
              <p:cNvSpPr>
                <a:spLocks noChangeArrowheads="1"/>
              </p:cNvSpPr>
              <p:nvPr/>
            </p:nvSpPr>
            <p:spPr bwMode="auto">
              <a:xfrm>
                <a:off x="3622675" y="3468688"/>
                <a:ext cx="93663" cy="76200"/>
              </a:xfrm>
              <a:prstGeom prst="rect">
                <a:avLst/>
              </a:pr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23" name="Freeform 106"/>
              <p:cNvSpPr>
                <a:spLocks/>
              </p:cNvSpPr>
              <p:nvPr/>
            </p:nvSpPr>
            <p:spPr bwMode="auto">
              <a:xfrm>
                <a:off x="3203575" y="3549650"/>
                <a:ext cx="161925" cy="244475"/>
              </a:xfrm>
              <a:custGeom>
                <a:avLst/>
                <a:gdLst>
                  <a:gd name="T0" fmla="*/ 129 w 410"/>
                  <a:gd name="T1" fmla="*/ 0 h 616"/>
                  <a:gd name="T2" fmla="*/ 180 w 410"/>
                  <a:gd name="T3" fmla="*/ 33 h 616"/>
                  <a:gd name="T4" fmla="*/ 256 w 410"/>
                  <a:gd name="T5" fmla="*/ 91 h 616"/>
                  <a:gd name="T6" fmla="*/ 303 w 410"/>
                  <a:gd name="T7" fmla="*/ 136 h 616"/>
                  <a:gd name="T8" fmla="*/ 343 w 410"/>
                  <a:gd name="T9" fmla="*/ 184 h 616"/>
                  <a:gd name="T10" fmla="*/ 377 w 410"/>
                  <a:gd name="T11" fmla="*/ 237 h 616"/>
                  <a:gd name="T12" fmla="*/ 400 w 410"/>
                  <a:gd name="T13" fmla="*/ 295 h 616"/>
                  <a:gd name="T14" fmla="*/ 410 w 410"/>
                  <a:gd name="T15" fmla="*/ 357 h 616"/>
                  <a:gd name="T16" fmla="*/ 410 w 410"/>
                  <a:gd name="T17" fmla="*/ 389 h 616"/>
                  <a:gd name="T18" fmla="*/ 407 w 410"/>
                  <a:gd name="T19" fmla="*/ 441 h 616"/>
                  <a:gd name="T20" fmla="*/ 392 w 410"/>
                  <a:gd name="T21" fmla="*/ 498 h 616"/>
                  <a:gd name="T22" fmla="*/ 378 w 410"/>
                  <a:gd name="T23" fmla="*/ 528 h 616"/>
                  <a:gd name="T24" fmla="*/ 357 w 410"/>
                  <a:gd name="T25" fmla="*/ 551 h 616"/>
                  <a:gd name="T26" fmla="*/ 330 w 410"/>
                  <a:gd name="T27" fmla="*/ 569 h 616"/>
                  <a:gd name="T28" fmla="*/ 277 w 410"/>
                  <a:gd name="T29" fmla="*/ 591 h 616"/>
                  <a:gd name="T30" fmla="*/ 226 w 410"/>
                  <a:gd name="T31" fmla="*/ 606 h 616"/>
                  <a:gd name="T32" fmla="*/ 207 w 410"/>
                  <a:gd name="T33" fmla="*/ 609 h 616"/>
                  <a:gd name="T34" fmla="*/ 154 w 410"/>
                  <a:gd name="T35" fmla="*/ 616 h 616"/>
                  <a:gd name="T36" fmla="*/ 99 w 410"/>
                  <a:gd name="T37" fmla="*/ 613 h 616"/>
                  <a:gd name="T38" fmla="*/ 64 w 410"/>
                  <a:gd name="T39" fmla="*/ 600 h 616"/>
                  <a:gd name="T40" fmla="*/ 46 w 410"/>
                  <a:gd name="T41" fmla="*/ 585 h 616"/>
                  <a:gd name="T42" fmla="*/ 40 w 410"/>
                  <a:gd name="T43" fmla="*/ 576 h 616"/>
                  <a:gd name="T44" fmla="*/ 31 w 410"/>
                  <a:gd name="T45" fmla="*/ 559 h 616"/>
                  <a:gd name="T46" fmla="*/ 25 w 410"/>
                  <a:gd name="T47" fmla="*/ 533 h 616"/>
                  <a:gd name="T48" fmla="*/ 29 w 410"/>
                  <a:gd name="T49" fmla="*/ 516 h 616"/>
                  <a:gd name="T50" fmla="*/ 41 w 410"/>
                  <a:gd name="T51" fmla="*/ 504 h 616"/>
                  <a:gd name="T52" fmla="*/ 92 w 410"/>
                  <a:gd name="T53" fmla="*/ 492 h 616"/>
                  <a:gd name="T54" fmla="*/ 129 w 410"/>
                  <a:gd name="T55" fmla="*/ 486 h 616"/>
                  <a:gd name="T56" fmla="*/ 145 w 410"/>
                  <a:gd name="T57" fmla="*/ 480 h 616"/>
                  <a:gd name="T58" fmla="*/ 173 w 410"/>
                  <a:gd name="T59" fmla="*/ 453 h 616"/>
                  <a:gd name="T60" fmla="*/ 188 w 410"/>
                  <a:gd name="T61" fmla="*/ 415 h 616"/>
                  <a:gd name="T62" fmla="*/ 182 w 410"/>
                  <a:gd name="T63" fmla="*/ 384 h 616"/>
                  <a:gd name="T64" fmla="*/ 171 w 410"/>
                  <a:gd name="T65" fmla="*/ 366 h 616"/>
                  <a:gd name="T66" fmla="*/ 162 w 410"/>
                  <a:gd name="T67" fmla="*/ 357 h 616"/>
                  <a:gd name="T68" fmla="*/ 141 w 410"/>
                  <a:gd name="T69" fmla="*/ 339 h 616"/>
                  <a:gd name="T70" fmla="*/ 111 w 410"/>
                  <a:gd name="T71" fmla="*/ 307 h 616"/>
                  <a:gd name="T72" fmla="*/ 86 w 410"/>
                  <a:gd name="T73" fmla="*/ 267 h 616"/>
                  <a:gd name="T74" fmla="*/ 68 w 410"/>
                  <a:gd name="T75" fmla="*/ 213 h 616"/>
                  <a:gd name="T76" fmla="*/ 35 w 410"/>
                  <a:gd name="T77" fmla="*/ 144 h 616"/>
                  <a:gd name="T78" fmla="*/ 0 w 410"/>
                  <a:gd name="T79" fmla="*/ 98 h 616"/>
                  <a:gd name="T80" fmla="*/ 24 w 410"/>
                  <a:gd name="T81" fmla="*/ 82 h 616"/>
                  <a:gd name="T82" fmla="*/ 68 w 410"/>
                  <a:gd name="T83" fmla="*/ 43 h 616"/>
                  <a:gd name="T84" fmla="*/ 86 w 410"/>
                  <a:gd name="T85" fmla="*/ 20 h 616"/>
                  <a:gd name="T86" fmla="*/ 95 w 410"/>
                  <a:gd name="T87" fmla="*/ 31 h 616"/>
                  <a:gd name="T88" fmla="*/ 108 w 410"/>
                  <a:gd name="T89" fmla="*/ 34 h 616"/>
                  <a:gd name="T90" fmla="*/ 120 w 410"/>
                  <a:gd name="T91" fmla="*/ 18 h 616"/>
                  <a:gd name="T92" fmla="*/ 129 w 410"/>
                  <a:gd name="T93" fmla="*/ 0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10" h="616">
                    <a:moveTo>
                      <a:pt x="129" y="0"/>
                    </a:moveTo>
                    <a:lnTo>
                      <a:pt x="180" y="33"/>
                    </a:lnTo>
                    <a:lnTo>
                      <a:pt x="256" y="91"/>
                    </a:lnTo>
                    <a:lnTo>
                      <a:pt x="303" y="136"/>
                    </a:lnTo>
                    <a:lnTo>
                      <a:pt x="343" y="184"/>
                    </a:lnTo>
                    <a:lnTo>
                      <a:pt x="377" y="237"/>
                    </a:lnTo>
                    <a:lnTo>
                      <a:pt x="400" y="295"/>
                    </a:lnTo>
                    <a:lnTo>
                      <a:pt x="410" y="357"/>
                    </a:lnTo>
                    <a:lnTo>
                      <a:pt x="410" y="389"/>
                    </a:lnTo>
                    <a:lnTo>
                      <a:pt x="407" y="441"/>
                    </a:lnTo>
                    <a:lnTo>
                      <a:pt x="392" y="498"/>
                    </a:lnTo>
                    <a:lnTo>
                      <a:pt x="378" y="528"/>
                    </a:lnTo>
                    <a:lnTo>
                      <a:pt x="357" y="551"/>
                    </a:lnTo>
                    <a:lnTo>
                      <a:pt x="330" y="569"/>
                    </a:lnTo>
                    <a:lnTo>
                      <a:pt x="277" y="591"/>
                    </a:lnTo>
                    <a:lnTo>
                      <a:pt x="226" y="606"/>
                    </a:lnTo>
                    <a:lnTo>
                      <a:pt x="207" y="609"/>
                    </a:lnTo>
                    <a:lnTo>
                      <a:pt x="154" y="616"/>
                    </a:lnTo>
                    <a:lnTo>
                      <a:pt x="99" y="613"/>
                    </a:lnTo>
                    <a:lnTo>
                      <a:pt x="64" y="600"/>
                    </a:lnTo>
                    <a:lnTo>
                      <a:pt x="46" y="585"/>
                    </a:lnTo>
                    <a:lnTo>
                      <a:pt x="40" y="576"/>
                    </a:lnTo>
                    <a:lnTo>
                      <a:pt x="31" y="559"/>
                    </a:lnTo>
                    <a:lnTo>
                      <a:pt x="25" y="533"/>
                    </a:lnTo>
                    <a:lnTo>
                      <a:pt x="29" y="516"/>
                    </a:lnTo>
                    <a:lnTo>
                      <a:pt x="41" y="504"/>
                    </a:lnTo>
                    <a:lnTo>
                      <a:pt x="92" y="492"/>
                    </a:lnTo>
                    <a:lnTo>
                      <a:pt x="129" y="486"/>
                    </a:lnTo>
                    <a:lnTo>
                      <a:pt x="145" y="480"/>
                    </a:lnTo>
                    <a:lnTo>
                      <a:pt x="173" y="453"/>
                    </a:lnTo>
                    <a:lnTo>
                      <a:pt x="188" y="415"/>
                    </a:lnTo>
                    <a:lnTo>
                      <a:pt x="182" y="384"/>
                    </a:lnTo>
                    <a:lnTo>
                      <a:pt x="171" y="366"/>
                    </a:lnTo>
                    <a:lnTo>
                      <a:pt x="162" y="357"/>
                    </a:lnTo>
                    <a:lnTo>
                      <a:pt x="141" y="339"/>
                    </a:lnTo>
                    <a:lnTo>
                      <a:pt x="111" y="307"/>
                    </a:lnTo>
                    <a:lnTo>
                      <a:pt x="86" y="267"/>
                    </a:lnTo>
                    <a:lnTo>
                      <a:pt x="68" y="213"/>
                    </a:lnTo>
                    <a:lnTo>
                      <a:pt x="35" y="144"/>
                    </a:lnTo>
                    <a:lnTo>
                      <a:pt x="0" y="98"/>
                    </a:lnTo>
                    <a:lnTo>
                      <a:pt x="24" y="82"/>
                    </a:lnTo>
                    <a:lnTo>
                      <a:pt x="68" y="43"/>
                    </a:lnTo>
                    <a:lnTo>
                      <a:pt x="86" y="20"/>
                    </a:lnTo>
                    <a:lnTo>
                      <a:pt x="95" y="31"/>
                    </a:lnTo>
                    <a:lnTo>
                      <a:pt x="108" y="34"/>
                    </a:lnTo>
                    <a:lnTo>
                      <a:pt x="120" y="18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E0BB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24" name="Freeform 107"/>
              <p:cNvSpPr>
                <a:spLocks/>
              </p:cNvSpPr>
              <p:nvPr/>
            </p:nvSpPr>
            <p:spPr bwMode="auto">
              <a:xfrm>
                <a:off x="3151188" y="3502025"/>
                <a:ext cx="103188" cy="115888"/>
              </a:xfrm>
              <a:custGeom>
                <a:avLst/>
                <a:gdLst>
                  <a:gd name="T0" fmla="*/ 1 w 259"/>
                  <a:gd name="T1" fmla="*/ 207 h 293"/>
                  <a:gd name="T2" fmla="*/ 68 w 259"/>
                  <a:gd name="T3" fmla="*/ 251 h 293"/>
                  <a:gd name="T4" fmla="*/ 140 w 259"/>
                  <a:gd name="T5" fmla="*/ 293 h 293"/>
                  <a:gd name="T6" fmla="*/ 202 w 259"/>
                  <a:gd name="T7" fmla="*/ 186 h 293"/>
                  <a:gd name="T8" fmla="*/ 259 w 259"/>
                  <a:gd name="T9" fmla="*/ 79 h 293"/>
                  <a:gd name="T10" fmla="*/ 225 w 259"/>
                  <a:gd name="T11" fmla="*/ 57 h 293"/>
                  <a:gd name="T12" fmla="*/ 175 w 259"/>
                  <a:gd name="T13" fmla="*/ 22 h 293"/>
                  <a:gd name="T14" fmla="*/ 138 w 259"/>
                  <a:gd name="T15" fmla="*/ 5 h 293"/>
                  <a:gd name="T16" fmla="*/ 119 w 259"/>
                  <a:gd name="T17" fmla="*/ 0 h 293"/>
                  <a:gd name="T18" fmla="*/ 88 w 259"/>
                  <a:gd name="T19" fmla="*/ 46 h 293"/>
                  <a:gd name="T20" fmla="*/ 36 w 259"/>
                  <a:gd name="T21" fmla="*/ 122 h 293"/>
                  <a:gd name="T22" fmla="*/ 9 w 259"/>
                  <a:gd name="T23" fmla="*/ 172 h 293"/>
                  <a:gd name="T24" fmla="*/ 0 w 259"/>
                  <a:gd name="T25" fmla="*/ 198 h 293"/>
                  <a:gd name="T26" fmla="*/ 0 w 259"/>
                  <a:gd name="T27" fmla="*/ 183 h 293"/>
                  <a:gd name="T28" fmla="*/ 1 w 259"/>
                  <a:gd name="T29" fmla="*/ 16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9" h="293">
                    <a:moveTo>
                      <a:pt x="1" y="207"/>
                    </a:moveTo>
                    <a:lnTo>
                      <a:pt x="68" y="251"/>
                    </a:lnTo>
                    <a:lnTo>
                      <a:pt x="140" y="293"/>
                    </a:lnTo>
                    <a:lnTo>
                      <a:pt x="202" y="186"/>
                    </a:lnTo>
                    <a:lnTo>
                      <a:pt x="259" y="79"/>
                    </a:lnTo>
                    <a:lnTo>
                      <a:pt x="225" y="57"/>
                    </a:lnTo>
                    <a:lnTo>
                      <a:pt x="175" y="22"/>
                    </a:lnTo>
                    <a:lnTo>
                      <a:pt x="138" y="5"/>
                    </a:lnTo>
                    <a:lnTo>
                      <a:pt x="119" y="0"/>
                    </a:lnTo>
                    <a:lnTo>
                      <a:pt x="88" y="46"/>
                    </a:lnTo>
                    <a:lnTo>
                      <a:pt x="36" y="122"/>
                    </a:lnTo>
                    <a:lnTo>
                      <a:pt x="9" y="172"/>
                    </a:lnTo>
                    <a:lnTo>
                      <a:pt x="0" y="198"/>
                    </a:lnTo>
                    <a:lnTo>
                      <a:pt x="0" y="183"/>
                    </a:lnTo>
                    <a:lnTo>
                      <a:pt x="1" y="16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25" name="Freeform 108"/>
              <p:cNvSpPr>
                <a:spLocks/>
              </p:cNvSpPr>
              <p:nvPr/>
            </p:nvSpPr>
            <p:spPr bwMode="auto">
              <a:xfrm>
                <a:off x="2924175" y="2620963"/>
                <a:ext cx="395288" cy="996950"/>
              </a:xfrm>
              <a:custGeom>
                <a:avLst/>
                <a:gdLst>
                  <a:gd name="T0" fmla="*/ 968 w 995"/>
                  <a:gd name="T1" fmla="*/ 0 h 2511"/>
                  <a:gd name="T2" fmla="*/ 938 w 995"/>
                  <a:gd name="T3" fmla="*/ 21 h 2511"/>
                  <a:gd name="T4" fmla="*/ 749 w 995"/>
                  <a:gd name="T5" fmla="*/ 172 h 2511"/>
                  <a:gd name="T6" fmla="*/ 582 w 995"/>
                  <a:gd name="T7" fmla="*/ 324 h 2511"/>
                  <a:gd name="T8" fmla="*/ 448 w 995"/>
                  <a:gd name="T9" fmla="*/ 463 h 2511"/>
                  <a:gd name="T10" fmla="*/ 359 w 995"/>
                  <a:gd name="T11" fmla="*/ 564 h 2511"/>
                  <a:gd name="T12" fmla="*/ 275 w 995"/>
                  <a:gd name="T13" fmla="*/ 671 h 2511"/>
                  <a:gd name="T14" fmla="*/ 197 w 995"/>
                  <a:gd name="T15" fmla="*/ 784 h 2511"/>
                  <a:gd name="T16" fmla="*/ 128 w 995"/>
                  <a:gd name="T17" fmla="*/ 902 h 2511"/>
                  <a:gd name="T18" fmla="*/ 71 w 995"/>
                  <a:gd name="T19" fmla="*/ 1023 h 2511"/>
                  <a:gd name="T20" fmla="*/ 30 w 995"/>
                  <a:gd name="T21" fmla="*/ 1146 h 2511"/>
                  <a:gd name="T22" fmla="*/ 5 w 995"/>
                  <a:gd name="T23" fmla="*/ 1272 h 2511"/>
                  <a:gd name="T24" fmla="*/ 1 w 995"/>
                  <a:gd name="T25" fmla="*/ 1334 h 2511"/>
                  <a:gd name="T26" fmla="*/ 0 w 995"/>
                  <a:gd name="T27" fmla="*/ 1396 h 2511"/>
                  <a:gd name="T28" fmla="*/ 10 w 995"/>
                  <a:gd name="T29" fmla="*/ 1518 h 2511"/>
                  <a:gd name="T30" fmla="*/ 32 w 995"/>
                  <a:gd name="T31" fmla="*/ 1634 h 2511"/>
                  <a:gd name="T32" fmla="*/ 65 w 995"/>
                  <a:gd name="T33" fmla="*/ 1747 h 2511"/>
                  <a:gd name="T34" fmla="*/ 106 w 995"/>
                  <a:gd name="T35" fmla="*/ 1854 h 2511"/>
                  <a:gd name="T36" fmla="*/ 154 w 995"/>
                  <a:gd name="T37" fmla="*/ 1953 h 2511"/>
                  <a:gd name="T38" fmla="*/ 233 w 995"/>
                  <a:gd name="T39" fmla="*/ 2092 h 2511"/>
                  <a:gd name="T40" fmla="*/ 347 w 995"/>
                  <a:gd name="T41" fmla="*/ 2250 h 2511"/>
                  <a:gd name="T42" fmla="*/ 453 w 995"/>
                  <a:gd name="T43" fmla="*/ 2375 h 2511"/>
                  <a:gd name="T44" fmla="*/ 575 w 995"/>
                  <a:gd name="T45" fmla="*/ 2495 h 2511"/>
                  <a:gd name="T46" fmla="*/ 595 w 995"/>
                  <a:gd name="T47" fmla="*/ 2511 h 2511"/>
                  <a:gd name="T48" fmla="*/ 768 w 995"/>
                  <a:gd name="T49" fmla="*/ 2241 h 2511"/>
                  <a:gd name="T50" fmla="*/ 750 w 995"/>
                  <a:gd name="T51" fmla="*/ 2228 h 2511"/>
                  <a:gd name="T52" fmla="*/ 640 w 995"/>
                  <a:gd name="T53" fmla="*/ 2134 h 2511"/>
                  <a:gd name="T54" fmla="*/ 545 w 995"/>
                  <a:gd name="T55" fmla="*/ 2036 h 2511"/>
                  <a:gd name="T56" fmla="*/ 451 w 995"/>
                  <a:gd name="T57" fmla="*/ 1913 h 2511"/>
                  <a:gd name="T58" fmla="*/ 389 w 995"/>
                  <a:gd name="T59" fmla="*/ 1804 h 2511"/>
                  <a:gd name="T60" fmla="*/ 354 w 995"/>
                  <a:gd name="T61" fmla="*/ 1727 h 2511"/>
                  <a:gd name="T62" fmla="*/ 328 w 995"/>
                  <a:gd name="T63" fmla="*/ 1644 h 2511"/>
                  <a:gd name="T64" fmla="*/ 311 w 995"/>
                  <a:gd name="T65" fmla="*/ 1557 h 2511"/>
                  <a:gd name="T66" fmla="*/ 306 w 995"/>
                  <a:gd name="T67" fmla="*/ 1466 h 2511"/>
                  <a:gd name="T68" fmla="*/ 315 w 995"/>
                  <a:gd name="T69" fmla="*/ 1371 h 2511"/>
                  <a:gd name="T70" fmla="*/ 325 w 995"/>
                  <a:gd name="T71" fmla="*/ 1323 h 2511"/>
                  <a:gd name="T72" fmla="*/ 338 w 995"/>
                  <a:gd name="T73" fmla="*/ 1275 h 2511"/>
                  <a:gd name="T74" fmla="*/ 372 w 995"/>
                  <a:gd name="T75" fmla="*/ 1186 h 2511"/>
                  <a:gd name="T76" fmla="*/ 412 w 995"/>
                  <a:gd name="T77" fmla="*/ 1103 h 2511"/>
                  <a:gd name="T78" fmla="*/ 459 w 995"/>
                  <a:gd name="T79" fmla="*/ 1029 h 2511"/>
                  <a:gd name="T80" fmla="*/ 510 w 995"/>
                  <a:gd name="T81" fmla="*/ 962 h 2511"/>
                  <a:gd name="T82" fmla="*/ 566 w 995"/>
                  <a:gd name="T83" fmla="*/ 901 h 2511"/>
                  <a:gd name="T84" fmla="*/ 652 w 995"/>
                  <a:gd name="T85" fmla="*/ 821 h 2511"/>
                  <a:gd name="T86" fmla="*/ 764 w 995"/>
                  <a:gd name="T87" fmla="*/ 738 h 2511"/>
                  <a:gd name="T88" fmla="*/ 867 w 995"/>
                  <a:gd name="T89" fmla="*/ 678 h 2511"/>
                  <a:gd name="T90" fmla="*/ 978 w 995"/>
                  <a:gd name="T91" fmla="*/ 626 h 2511"/>
                  <a:gd name="T92" fmla="*/ 995 w 995"/>
                  <a:gd name="T93" fmla="*/ 621 h 2511"/>
                  <a:gd name="T94" fmla="*/ 968 w 995"/>
                  <a:gd name="T95" fmla="*/ 0 h 2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95" h="2511">
                    <a:moveTo>
                      <a:pt x="968" y="0"/>
                    </a:moveTo>
                    <a:lnTo>
                      <a:pt x="938" y="21"/>
                    </a:lnTo>
                    <a:lnTo>
                      <a:pt x="749" y="172"/>
                    </a:lnTo>
                    <a:lnTo>
                      <a:pt x="582" y="324"/>
                    </a:lnTo>
                    <a:lnTo>
                      <a:pt x="448" y="463"/>
                    </a:lnTo>
                    <a:lnTo>
                      <a:pt x="359" y="564"/>
                    </a:lnTo>
                    <a:lnTo>
                      <a:pt x="275" y="671"/>
                    </a:lnTo>
                    <a:lnTo>
                      <a:pt x="197" y="784"/>
                    </a:lnTo>
                    <a:lnTo>
                      <a:pt x="128" y="902"/>
                    </a:lnTo>
                    <a:lnTo>
                      <a:pt x="71" y="1023"/>
                    </a:lnTo>
                    <a:lnTo>
                      <a:pt x="30" y="1146"/>
                    </a:lnTo>
                    <a:lnTo>
                      <a:pt x="5" y="1272"/>
                    </a:lnTo>
                    <a:lnTo>
                      <a:pt x="1" y="1334"/>
                    </a:lnTo>
                    <a:lnTo>
                      <a:pt x="0" y="1396"/>
                    </a:lnTo>
                    <a:lnTo>
                      <a:pt x="10" y="1518"/>
                    </a:lnTo>
                    <a:lnTo>
                      <a:pt x="32" y="1634"/>
                    </a:lnTo>
                    <a:lnTo>
                      <a:pt x="65" y="1747"/>
                    </a:lnTo>
                    <a:lnTo>
                      <a:pt x="106" y="1854"/>
                    </a:lnTo>
                    <a:lnTo>
                      <a:pt x="154" y="1953"/>
                    </a:lnTo>
                    <a:lnTo>
                      <a:pt x="233" y="2092"/>
                    </a:lnTo>
                    <a:lnTo>
                      <a:pt x="347" y="2250"/>
                    </a:lnTo>
                    <a:lnTo>
                      <a:pt x="453" y="2375"/>
                    </a:lnTo>
                    <a:lnTo>
                      <a:pt x="575" y="2495"/>
                    </a:lnTo>
                    <a:lnTo>
                      <a:pt x="595" y="2511"/>
                    </a:lnTo>
                    <a:lnTo>
                      <a:pt x="768" y="2241"/>
                    </a:lnTo>
                    <a:lnTo>
                      <a:pt x="750" y="2228"/>
                    </a:lnTo>
                    <a:lnTo>
                      <a:pt x="640" y="2134"/>
                    </a:lnTo>
                    <a:lnTo>
                      <a:pt x="545" y="2036"/>
                    </a:lnTo>
                    <a:lnTo>
                      <a:pt x="451" y="1913"/>
                    </a:lnTo>
                    <a:lnTo>
                      <a:pt x="389" y="1804"/>
                    </a:lnTo>
                    <a:lnTo>
                      <a:pt x="354" y="1727"/>
                    </a:lnTo>
                    <a:lnTo>
                      <a:pt x="328" y="1644"/>
                    </a:lnTo>
                    <a:lnTo>
                      <a:pt x="311" y="1557"/>
                    </a:lnTo>
                    <a:lnTo>
                      <a:pt x="306" y="1466"/>
                    </a:lnTo>
                    <a:lnTo>
                      <a:pt x="315" y="1371"/>
                    </a:lnTo>
                    <a:lnTo>
                      <a:pt x="325" y="1323"/>
                    </a:lnTo>
                    <a:lnTo>
                      <a:pt x="338" y="1275"/>
                    </a:lnTo>
                    <a:lnTo>
                      <a:pt x="372" y="1186"/>
                    </a:lnTo>
                    <a:lnTo>
                      <a:pt x="412" y="1103"/>
                    </a:lnTo>
                    <a:lnTo>
                      <a:pt x="459" y="1029"/>
                    </a:lnTo>
                    <a:lnTo>
                      <a:pt x="510" y="962"/>
                    </a:lnTo>
                    <a:lnTo>
                      <a:pt x="566" y="901"/>
                    </a:lnTo>
                    <a:lnTo>
                      <a:pt x="652" y="821"/>
                    </a:lnTo>
                    <a:lnTo>
                      <a:pt x="764" y="738"/>
                    </a:lnTo>
                    <a:lnTo>
                      <a:pt x="867" y="678"/>
                    </a:lnTo>
                    <a:lnTo>
                      <a:pt x="978" y="626"/>
                    </a:lnTo>
                    <a:lnTo>
                      <a:pt x="995" y="621"/>
                    </a:lnTo>
                    <a:lnTo>
                      <a:pt x="968" y="0"/>
                    </a:lnTo>
                    <a:close/>
                  </a:path>
                </a:pathLst>
              </a:custGeom>
              <a:solidFill>
                <a:srgbClr val="111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26" name="Freeform 109"/>
              <p:cNvSpPr>
                <a:spLocks/>
              </p:cNvSpPr>
              <p:nvPr/>
            </p:nvSpPr>
            <p:spPr bwMode="auto">
              <a:xfrm>
                <a:off x="4730750" y="2605088"/>
                <a:ext cx="177800" cy="180975"/>
              </a:xfrm>
              <a:custGeom>
                <a:avLst/>
                <a:gdLst>
                  <a:gd name="T0" fmla="*/ 93 w 451"/>
                  <a:gd name="T1" fmla="*/ 255 h 457"/>
                  <a:gd name="T2" fmla="*/ 48 w 451"/>
                  <a:gd name="T3" fmla="*/ 304 h 457"/>
                  <a:gd name="T4" fmla="*/ 0 w 451"/>
                  <a:gd name="T5" fmla="*/ 356 h 457"/>
                  <a:gd name="T6" fmla="*/ 27 w 451"/>
                  <a:gd name="T7" fmla="*/ 379 h 457"/>
                  <a:gd name="T8" fmla="*/ 81 w 451"/>
                  <a:gd name="T9" fmla="*/ 434 h 457"/>
                  <a:gd name="T10" fmla="*/ 107 w 451"/>
                  <a:gd name="T11" fmla="*/ 457 h 457"/>
                  <a:gd name="T12" fmla="*/ 146 w 451"/>
                  <a:gd name="T13" fmla="*/ 423 h 457"/>
                  <a:gd name="T14" fmla="*/ 207 w 451"/>
                  <a:gd name="T15" fmla="*/ 373 h 457"/>
                  <a:gd name="T16" fmla="*/ 240 w 451"/>
                  <a:gd name="T17" fmla="*/ 360 h 457"/>
                  <a:gd name="T18" fmla="*/ 262 w 451"/>
                  <a:gd name="T19" fmla="*/ 356 h 457"/>
                  <a:gd name="T20" fmla="*/ 273 w 451"/>
                  <a:gd name="T21" fmla="*/ 357 h 457"/>
                  <a:gd name="T22" fmla="*/ 281 w 451"/>
                  <a:gd name="T23" fmla="*/ 360 h 457"/>
                  <a:gd name="T24" fmla="*/ 307 w 451"/>
                  <a:gd name="T25" fmla="*/ 356 h 457"/>
                  <a:gd name="T26" fmla="*/ 347 w 451"/>
                  <a:gd name="T27" fmla="*/ 339 h 457"/>
                  <a:gd name="T28" fmla="*/ 407 w 451"/>
                  <a:gd name="T29" fmla="*/ 304 h 457"/>
                  <a:gd name="T30" fmla="*/ 444 w 451"/>
                  <a:gd name="T31" fmla="*/ 277 h 457"/>
                  <a:gd name="T32" fmla="*/ 451 w 451"/>
                  <a:gd name="T33" fmla="*/ 245 h 457"/>
                  <a:gd name="T34" fmla="*/ 448 w 451"/>
                  <a:gd name="T35" fmla="*/ 169 h 457"/>
                  <a:gd name="T36" fmla="*/ 433 w 451"/>
                  <a:gd name="T37" fmla="*/ 92 h 457"/>
                  <a:gd name="T38" fmla="*/ 411 w 451"/>
                  <a:gd name="T39" fmla="*/ 28 h 457"/>
                  <a:gd name="T40" fmla="*/ 399 w 451"/>
                  <a:gd name="T41" fmla="*/ 9 h 457"/>
                  <a:gd name="T42" fmla="*/ 395 w 451"/>
                  <a:gd name="T43" fmla="*/ 3 h 457"/>
                  <a:gd name="T44" fmla="*/ 377 w 451"/>
                  <a:gd name="T45" fmla="*/ 0 h 457"/>
                  <a:gd name="T46" fmla="*/ 335 w 451"/>
                  <a:gd name="T47" fmla="*/ 5 h 457"/>
                  <a:gd name="T48" fmla="*/ 271 w 451"/>
                  <a:gd name="T49" fmla="*/ 28 h 457"/>
                  <a:gd name="T50" fmla="*/ 218 w 451"/>
                  <a:gd name="T51" fmla="*/ 55 h 457"/>
                  <a:gd name="T52" fmla="*/ 207 w 451"/>
                  <a:gd name="T53" fmla="*/ 68 h 457"/>
                  <a:gd name="T54" fmla="*/ 93 w 451"/>
                  <a:gd name="T55" fmla="*/ 255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1" h="457">
                    <a:moveTo>
                      <a:pt x="93" y="255"/>
                    </a:moveTo>
                    <a:lnTo>
                      <a:pt x="48" y="304"/>
                    </a:lnTo>
                    <a:lnTo>
                      <a:pt x="0" y="356"/>
                    </a:lnTo>
                    <a:lnTo>
                      <a:pt x="27" y="379"/>
                    </a:lnTo>
                    <a:lnTo>
                      <a:pt x="81" y="434"/>
                    </a:lnTo>
                    <a:lnTo>
                      <a:pt x="107" y="457"/>
                    </a:lnTo>
                    <a:lnTo>
                      <a:pt x="146" y="423"/>
                    </a:lnTo>
                    <a:lnTo>
                      <a:pt x="207" y="373"/>
                    </a:lnTo>
                    <a:lnTo>
                      <a:pt x="240" y="360"/>
                    </a:lnTo>
                    <a:lnTo>
                      <a:pt x="262" y="356"/>
                    </a:lnTo>
                    <a:lnTo>
                      <a:pt x="273" y="357"/>
                    </a:lnTo>
                    <a:lnTo>
                      <a:pt x="281" y="360"/>
                    </a:lnTo>
                    <a:lnTo>
                      <a:pt x="307" y="356"/>
                    </a:lnTo>
                    <a:lnTo>
                      <a:pt x="347" y="339"/>
                    </a:lnTo>
                    <a:lnTo>
                      <a:pt x="407" y="304"/>
                    </a:lnTo>
                    <a:lnTo>
                      <a:pt x="444" y="277"/>
                    </a:lnTo>
                    <a:lnTo>
                      <a:pt x="451" y="245"/>
                    </a:lnTo>
                    <a:lnTo>
                      <a:pt x="448" y="169"/>
                    </a:lnTo>
                    <a:lnTo>
                      <a:pt x="433" y="92"/>
                    </a:lnTo>
                    <a:lnTo>
                      <a:pt x="411" y="28"/>
                    </a:lnTo>
                    <a:lnTo>
                      <a:pt x="399" y="9"/>
                    </a:lnTo>
                    <a:lnTo>
                      <a:pt x="395" y="3"/>
                    </a:lnTo>
                    <a:lnTo>
                      <a:pt x="377" y="0"/>
                    </a:lnTo>
                    <a:lnTo>
                      <a:pt x="335" y="5"/>
                    </a:lnTo>
                    <a:lnTo>
                      <a:pt x="271" y="28"/>
                    </a:lnTo>
                    <a:lnTo>
                      <a:pt x="218" y="55"/>
                    </a:lnTo>
                    <a:lnTo>
                      <a:pt x="207" y="68"/>
                    </a:lnTo>
                    <a:lnTo>
                      <a:pt x="93" y="255"/>
                    </a:lnTo>
                    <a:close/>
                  </a:path>
                </a:pathLst>
              </a:custGeom>
              <a:solidFill>
                <a:srgbClr val="D9AA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27" name="Freeform 110"/>
              <p:cNvSpPr>
                <a:spLocks/>
              </p:cNvSpPr>
              <p:nvPr/>
            </p:nvSpPr>
            <p:spPr bwMode="auto">
              <a:xfrm>
                <a:off x="4751388" y="2595563"/>
                <a:ext cx="112713" cy="139700"/>
              </a:xfrm>
              <a:custGeom>
                <a:avLst/>
                <a:gdLst>
                  <a:gd name="T0" fmla="*/ 0 w 286"/>
                  <a:gd name="T1" fmla="*/ 350 h 350"/>
                  <a:gd name="T2" fmla="*/ 7 w 286"/>
                  <a:gd name="T3" fmla="*/ 325 h 350"/>
                  <a:gd name="T4" fmla="*/ 18 w 286"/>
                  <a:gd name="T5" fmla="*/ 272 h 350"/>
                  <a:gd name="T6" fmla="*/ 27 w 286"/>
                  <a:gd name="T7" fmla="*/ 186 h 350"/>
                  <a:gd name="T8" fmla="*/ 35 w 286"/>
                  <a:gd name="T9" fmla="*/ 134 h 350"/>
                  <a:gd name="T10" fmla="*/ 42 w 286"/>
                  <a:gd name="T11" fmla="*/ 86 h 350"/>
                  <a:gd name="T12" fmla="*/ 54 w 286"/>
                  <a:gd name="T13" fmla="*/ 63 h 350"/>
                  <a:gd name="T14" fmla="*/ 76 w 286"/>
                  <a:gd name="T15" fmla="*/ 55 h 350"/>
                  <a:gd name="T16" fmla="*/ 96 w 286"/>
                  <a:gd name="T17" fmla="*/ 49 h 350"/>
                  <a:gd name="T18" fmla="*/ 119 w 286"/>
                  <a:gd name="T19" fmla="*/ 44 h 350"/>
                  <a:gd name="T20" fmla="*/ 171 w 286"/>
                  <a:gd name="T21" fmla="*/ 40 h 350"/>
                  <a:gd name="T22" fmla="*/ 193 w 286"/>
                  <a:gd name="T23" fmla="*/ 35 h 350"/>
                  <a:gd name="T24" fmla="*/ 269 w 286"/>
                  <a:gd name="T25" fmla="*/ 3 h 350"/>
                  <a:gd name="T26" fmla="*/ 283 w 286"/>
                  <a:gd name="T27" fmla="*/ 0 h 350"/>
                  <a:gd name="T28" fmla="*/ 286 w 286"/>
                  <a:gd name="T29" fmla="*/ 5 h 350"/>
                  <a:gd name="T30" fmla="*/ 285 w 286"/>
                  <a:gd name="T31" fmla="*/ 19 h 350"/>
                  <a:gd name="T32" fmla="*/ 274 w 286"/>
                  <a:gd name="T33" fmla="*/ 41 h 350"/>
                  <a:gd name="T34" fmla="*/ 250 w 286"/>
                  <a:gd name="T35" fmla="*/ 68 h 350"/>
                  <a:gd name="T36" fmla="*/ 223 w 286"/>
                  <a:gd name="T37" fmla="*/ 85 h 350"/>
                  <a:gd name="T38" fmla="*/ 213 w 286"/>
                  <a:gd name="T39" fmla="*/ 86 h 350"/>
                  <a:gd name="T40" fmla="*/ 202 w 286"/>
                  <a:gd name="T41" fmla="*/ 92 h 350"/>
                  <a:gd name="T42" fmla="*/ 159 w 286"/>
                  <a:gd name="T43" fmla="*/ 112 h 350"/>
                  <a:gd name="T44" fmla="*/ 137 w 286"/>
                  <a:gd name="T45" fmla="*/ 132 h 350"/>
                  <a:gd name="T46" fmla="*/ 133 w 286"/>
                  <a:gd name="T47" fmla="*/ 143 h 350"/>
                  <a:gd name="T48" fmla="*/ 134 w 286"/>
                  <a:gd name="T49" fmla="*/ 185 h 350"/>
                  <a:gd name="T50" fmla="*/ 143 w 286"/>
                  <a:gd name="T51" fmla="*/ 226 h 350"/>
                  <a:gd name="T52" fmla="*/ 143 w 286"/>
                  <a:gd name="T53" fmla="*/ 246 h 350"/>
                  <a:gd name="T54" fmla="*/ 132 w 286"/>
                  <a:gd name="T55" fmla="*/ 277 h 350"/>
                  <a:gd name="T56" fmla="*/ 98 w 286"/>
                  <a:gd name="T57" fmla="*/ 309 h 350"/>
                  <a:gd name="T58" fmla="*/ 71 w 286"/>
                  <a:gd name="T59" fmla="*/ 326 h 350"/>
                  <a:gd name="T60" fmla="*/ 0 w 286"/>
                  <a:gd name="T61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6" h="350">
                    <a:moveTo>
                      <a:pt x="0" y="350"/>
                    </a:moveTo>
                    <a:lnTo>
                      <a:pt x="7" y="325"/>
                    </a:lnTo>
                    <a:lnTo>
                      <a:pt x="18" y="272"/>
                    </a:lnTo>
                    <a:lnTo>
                      <a:pt x="27" y="186"/>
                    </a:lnTo>
                    <a:lnTo>
                      <a:pt x="35" y="134"/>
                    </a:lnTo>
                    <a:lnTo>
                      <a:pt x="42" y="86"/>
                    </a:lnTo>
                    <a:lnTo>
                      <a:pt x="54" y="63"/>
                    </a:lnTo>
                    <a:lnTo>
                      <a:pt x="76" y="55"/>
                    </a:lnTo>
                    <a:lnTo>
                      <a:pt x="96" y="49"/>
                    </a:lnTo>
                    <a:lnTo>
                      <a:pt x="119" y="44"/>
                    </a:lnTo>
                    <a:lnTo>
                      <a:pt x="171" y="40"/>
                    </a:lnTo>
                    <a:lnTo>
                      <a:pt x="193" y="35"/>
                    </a:lnTo>
                    <a:lnTo>
                      <a:pt x="269" y="3"/>
                    </a:lnTo>
                    <a:lnTo>
                      <a:pt x="283" y="0"/>
                    </a:lnTo>
                    <a:lnTo>
                      <a:pt x="286" y="5"/>
                    </a:lnTo>
                    <a:lnTo>
                      <a:pt x="285" y="19"/>
                    </a:lnTo>
                    <a:lnTo>
                      <a:pt x="274" y="41"/>
                    </a:lnTo>
                    <a:lnTo>
                      <a:pt x="250" y="68"/>
                    </a:lnTo>
                    <a:lnTo>
                      <a:pt x="223" y="85"/>
                    </a:lnTo>
                    <a:lnTo>
                      <a:pt x="213" y="86"/>
                    </a:lnTo>
                    <a:lnTo>
                      <a:pt x="202" y="92"/>
                    </a:lnTo>
                    <a:lnTo>
                      <a:pt x="159" y="112"/>
                    </a:lnTo>
                    <a:lnTo>
                      <a:pt x="137" y="132"/>
                    </a:lnTo>
                    <a:lnTo>
                      <a:pt x="133" y="143"/>
                    </a:lnTo>
                    <a:lnTo>
                      <a:pt x="134" y="185"/>
                    </a:lnTo>
                    <a:lnTo>
                      <a:pt x="143" y="226"/>
                    </a:lnTo>
                    <a:lnTo>
                      <a:pt x="143" y="246"/>
                    </a:lnTo>
                    <a:lnTo>
                      <a:pt x="132" y="277"/>
                    </a:lnTo>
                    <a:lnTo>
                      <a:pt x="98" y="309"/>
                    </a:lnTo>
                    <a:lnTo>
                      <a:pt x="71" y="326"/>
                    </a:lnTo>
                    <a:lnTo>
                      <a:pt x="0" y="350"/>
                    </a:lnTo>
                    <a:close/>
                  </a:path>
                </a:pathLst>
              </a:custGeom>
              <a:solidFill>
                <a:srgbClr val="E0BB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28" name="Freeform 111"/>
              <p:cNvSpPr>
                <a:spLocks/>
              </p:cNvSpPr>
              <p:nvPr/>
            </p:nvSpPr>
            <p:spPr bwMode="auto">
              <a:xfrm>
                <a:off x="4814888" y="2159000"/>
                <a:ext cx="615950" cy="503238"/>
              </a:xfrm>
              <a:custGeom>
                <a:avLst/>
                <a:gdLst>
                  <a:gd name="T0" fmla="*/ 41 w 1549"/>
                  <a:gd name="T1" fmla="*/ 1269 h 1269"/>
                  <a:gd name="T2" fmla="*/ 0 w 1549"/>
                  <a:gd name="T3" fmla="*/ 1218 h 1269"/>
                  <a:gd name="T4" fmla="*/ 1529 w 1549"/>
                  <a:gd name="T5" fmla="*/ 0 h 1269"/>
                  <a:gd name="T6" fmla="*/ 1549 w 1549"/>
                  <a:gd name="T7" fmla="*/ 26 h 1269"/>
                  <a:gd name="T8" fmla="*/ 41 w 1549"/>
                  <a:gd name="T9" fmla="*/ 1269 h 1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9" h="1269">
                    <a:moveTo>
                      <a:pt x="41" y="1269"/>
                    </a:moveTo>
                    <a:lnTo>
                      <a:pt x="0" y="1218"/>
                    </a:lnTo>
                    <a:lnTo>
                      <a:pt x="1529" y="0"/>
                    </a:lnTo>
                    <a:lnTo>
                      <a:pt x="1549" y="26"/>
                    </a:lnTo>
                    <a:lnTo>
                      <a:pt x="41" y="12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29" name="Freeform 112"/>
              <p:cNvSpPr>
                <a:spLocks/>
              </p:cNvSpPr>
              <p:nvPr/>
            </p:nvSpPr>
            <p:spPr bwMode="auto">
              <a:xfrm>
                <a:off x="4851400" y="2605088"/>
                <a:ext cx="57150" cy="133350"/>
              </a:xfrm>
              <a:custGeom>
                <a:avLst/>
                <a:gdLst>
                  <a:gd name="T0" fmla="*/ 92 w 144"/>
                  <a:gd name="T1" fmla="*/ 9 h 334"/>
                  <a:gd name="T2" fmla="*/ 87 w 144"/>
                  <a:gd name="T3" fmla="*/ 2 h 334"/>
                  <a:gd name="T4" fmla="*/ 61 w 144"/>
                  <a:gd name="T5" fmla="*/ 0 h 334"/>
                  <a:gd name="T6" fmla="*/ 44 w 144"/>
                  <a:gd name="T7" fmla="*/ 2 h 334"/>
                  <a:gd name="T8" fmla="*/ 28 w 144"/>
                  <a:gd name="T9" fmla="*/ 15 h 334"/>
                  <a:gd name="T10" fmla="*/ 9 w 144"/>
                  <a:gd name="T11" fmla="*/ 46 h 334"/>
                  <a:gd name="T12" fmla="*/ 1 w 144"/>
                  <a:gd name="T13" fmla="*/ 81 h 334"/>
                  <a:gd name="T14" fmla="*/ 0 w 144"/>
                  <a:gd name="T15" fmla="*/ 121 h 334"/>
                  <a:gd name="T16" fmla="*/ 8 w 144"/>
                  <a:gd name="T17" fmla="*/ 185 h 334"/>
                  <a:gd name="T18" fmla="*/ 22 w 144"/>
                  <a:gd name="T19" fmla="*/ 268 h 334"/>
                  <a:gd name="T20" fmla="*/ 25 w 144"/>
                  <a:gd name="T21" fmla="*/ 305 h 334"/>
                  <a:gd name="T22" fmla="*/ 26 w 144"/>
                  <a:gd name="T23" fmla="*/ 317 h 334"/>
                  <a:gd name="T24" fmla="*/ 40 w 144"/>
                  <a:gd name="T25" fmla="*/ 330 h 334"/>
                  <a:gd name="T26" fmla="*/ 51 w 144"/>
                  <a:gd name="T27" fmla="*/ 334 h 334"/>
                  <a:gd name="T28" fmla="*/ 88 w 144"/>
                  <a:gd name="T29" fmla="*/ 312 h 334"/>
                  <a:gd name="T30" fmla="*/ 137 w 144"/>
                  <a:gd name="T31" fmla="*/ 277 h 334"/>
                  <a:gd name="T32" fmla="*/ 144 w 144"/>
                  <a:gd name="T33" fmla="*/ 245 h 334"/>
                  <a:gd name="T34" fmla="*/ 141 w 144"/>
                  <a:gd name="T35" fmla="*/ 169 h 334"/>
                  <a:gd name="T36" fmla="*/ 126 w 144"/>
                  <a:gd name="T37" fmla="*/ 92 h 334"/>
                  <a:gd name="T38" fmla="*/ 104 w 144"/>
                  <a:gd name="T39" fmla="*/ 28 h 334"/>
                  <a:gd name="T40" fmla="*/ 92 w 144"/>
                  <a:gd name="T41" fmla="*/ 9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4" h="334">
                    <a:moveTo>
                      <a:pt x="92" y="9"/>
                    </a:moveTo>
                    <a:lnTo>
                      <a:pt x="87" y="2"/>
                    </a:lnTo>
                    <a:lnTo>
                      <a:pt x="61" y="0"/>
                    </a:lnTo>
                    <a:lnTo>
                      <a:pt x="44" y="2"/>
                    </a:lnTo>
                    <a:lnTo>
                      <a:pt x="28" y="15"/>
                    </a:lnTo>
                    <a:lnTo>
                      <a:pt x="9" y="46"/>
                    </a:lnTo>
                    <a:lnTo>
                      <a:pt x="1" y="81"/>
                    </a:lnTo>
                    <a:lnTo>
                      <a:pt x="0" y="121"/>
                    </a:lnTo>
                    <a:lnTo>
                      <a:pt x="8" y="185"/>
                    </a:lnTo>
                    <a:lnTo>
                      <a:pt x="22" y="268"/>
                    </a:lnTo>
                    <a:lnTo>
                      <a:pt x="25" y="305"/>
                    </a:lnTo>
                    <a:lnTo>
                      <a:pt x="26" y="317"/>
                    </a:lnTo>
                    <a:lnTo>
                      <a:pt x="40" y="330"/>
                    </a:lnTo>
                    <a:lnTo>
                      <a:pt x="51" y="334"/>
                    </a:lnTo>
                    <a:lnTo>
                      <a:pt x="88" y="312"/>
                    </a:lnTo>
                    <a:lnTo>
                      <a:pt x="137" y="277"/>
                    </a:lnTo>
                    <a:lnTo>
                      <a:pt x="144" y="245"/>
                    </a:lnTo>
                    <a:lnTo>
                      <a:pt x="141" y="169"/>
                    </a:lnTo>
                    <a:lnTo>
                      <a:pt x="126" y="92"/>
                    </a:lnTo>
                    <a:lnTo>
                      <a:pt x="104" y="28"/>
                    </a:lnTo>
                    <a:lnTo>
                      <a:pt x="92" y="9"/>
                    </a:lnTo>
                    <a:close/>
                  </a:path>
                </a:pathLst>
              </a:custGeom>
              <a:solidFill>
                <a:srgbClr val="DDB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30" name="Freeform 113"/>
              <p:cNvSpPr>
                <a:spLocks/>
              </p:cNvSpPr>
              <p:nvPr/>
            </p:nvSpPr>
            <p:spPr bwMode="auto">
              <a:xfrm>
                <a:off x="4703763" y="2698750"/>
                <a:ext cx="111125" cy="122238"/>
              </a:xfrm>
              <a:custGeom>
                <a:avLst/>
                <a:gdLst>
                  <a:gd name="T0" fmla="*/ 0 w 281"/>
                  <a:gd name="T1" fmla="*/ 146 h 308"/>
                  <a:gd name="T2" fmla="*/ 135 w 281"/>
                  <a:gd name="T3" fmla="*/ 0 h 308"/>
                  <a:gd name="T4" fmla="*/ 281 w 281"/>
                  <a:gd name="T5" fmla="*/ 157 h 308"/>
                  <a:gd name="T6" fmla="*/ 135 w 281"/>
                  <a:gd name="T7" fmla="*/ 308 h 308"/>
                  <a:gd name="T8" fmla="*/ 0 w 281"/>
                  <a:gd name="T9" fmla="*/ 146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308">
                    <a:moveTo>
                      <a:pt x="0" y="146"/>
                    </a:moveTo>
                    <a:lnTo>
                      <a:pt x="135" y="0"/>
                    </a:lnTo>
                    <a:lnTo>
                      <a:pt x="281" y="157"/>
                    </a:lnTo>
                    <a:lnTo>
                      <a:pt x="135" y="308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31" name="Freeform 114"/>
              <p:cNvSpPr>
                <a:spLocks/>
              </p:cNvSpPr>
              <p:nvPr/>
            </p:nvSpPr>
            <p:spPr bwMode="auto">
              <a:xfrm>
                <a:off x="4025900" y="2619375"/>
                <a:ext cx="766763" cy="450850"/>
              </a:xfrm>
              <a:custGeom>
                <a:avLst/>
                <a:gdLst>
                  <a:gd name="T0" fmla="*/ 11 w 1933"/>
                  <a:gd name="T1" fmla="*/ 0 h 1138"/>
                  <a:gd name="T2" fmla="*/ 24 w 1933"/>
                  <a:gd name="T3" fmla="*/ 16 h 1138"/>
                  <a:gd name="T4" fmla="*/ 122 w 1933"/>
                  <a:gd name="T5" fmla="*/ 129 h 1138"/>
                  <a:gd name="T6" fmla="*/ 223 w 1933"/>
                  <a:gd name="T7" fmla="*/ 233 h 1138"/>
                  <a:gd name="T8" fmla="*/ 348 w 1933"/>
                  <a:gd name="T9" fmla="*/ 350 h 1138"/>
                  <a:gd name="T10" fmla="*/ 493 w 1933"/>
                  <a:gd name="T11" fmla="*/ 469 h 1138"/>
                  <a:gd name="T12" fmla="*/ 655 w 1933"/>
                  <a:gd name="T13" fmla="*/ 579 h 1138"/>
                  <a:gd name="T14" fmla="*/ 785 w 1933"/>
                  <a:gd name="T15" fmla="*/ 648 h 1138"/>
                  <a:gd name="T16" fmla="*/ 873 w 1933"/>
                  <a:gd name="T17" fmla="*/ 687 h 1138"/>
                  <a:gd name="T18" fmla="*/ 918 w 1933"/>
                  <a:gd name="T19" fmla="*/ 702 h 1138"/>
                  <a:gd name="T20" fmla="*/ 949 w 1933"/>
                  <a:gd name="T21" fmla="*/ 711 h 1138"/>
                  <a:gd name="T22" fmla="*/ 1014 w 1933"/>
                  <a:gd name="T23" fmla="*/ 716 h 1138"/>
                  <a:gd name="T24" fmla="*/ 1081 w 1933"/>
                  <a:gd name="T25" fmla="*/ 710 h 1138"/>
                  <a:gd name="T26" fmla="*/ 1151 w 1933"/>
                  <a:gd name="T27" fmla="*/ 690 h 1138"/>
                  <a:gd name="T28" fmla="*/ 1221 w 1933"/>
                  <a:gd name="T29" fmla="*/ 662 h 1138"/>
                  <a:gd name="T30" fmla="*/ 1293 w 1933"/>
                  <a:gd name="T31" fmla="*/ 627 h 1138"/>
                  <a:gd name="T32" fmla="*/ 1396 w 1933"/>
                  <a:gd name="T33" fmla="*/ 563 h 1138"/>
                  <a:gd name="T34" fmla="*/ 1523 w 1933"/>
                  <a:gd name="T35" fmla="*/ 469 h 1138"/>
                  <a:gd name="T36" fmla="*/ 1631 w 1933"/>
                  <a:gd name="T37" fmla="*/ 375 h 1138"/>
                  <a:gd name="T38" fmla="*/ 1744 w 1933"/>
                  <a:gd name="T39" fmla="*/ 267 h 1138"/>
                  <a:gd name="T40" fmla="*/ 1761 w 1933"/>
                  <a:gd name="T41" fmla="*/ 248 h 1138"/>
                  <a:gd name="T42" fmla="*/ 1933 w 1933"/>
                  <a:gd name="T43" fmla="*/ 443 h 1138"/>
                  <a:gd name="T44" fmla="*/ 1915 w 1933"/>
                  <a:gd name="T45" fmla="*/ 466 h 1138"/>
                  <a:gd name="T46" fmla="*/ 1785 w 1933"/>
                  <a:gd name="T47" fmla="*/ 611 h 1138"/>
                  <a:gd name="T48" fmla="*/ 1657 w 1933"/>
                  <a:gd name="T49" fmla="*/ 738 h 1138"/>
                  <a:gd name="T50" fmla="*/ 1504 w 1933"/>
                  <a:gd name="T51" fmla="*/ 872 h 1138"/>
                  <a:gd name="T52" fmla="*/ 1376 w 1933"/>
                  <a:gd name="T53" fmla="*/ 965 h 1138"/>
                  <a:gd name="T54" fmla="*/ 1286 w 1933"/>
                  <a:gd name="T55" fmla="*/ 1021 h 1138"/>
                  <a:gd name="T56" fmla="*/ 1195 w 1933"/>
                  <a:gd name="T57" fmla="*/ 1068 h 1138"/>
                  <a:gd name="T58" fmla="*/ 1103 w 1933"/>
                  <a:gd name="T59" fmla="*/ 1104 h 1138"/>
                  <a:gd name="T60" fmla="*/ 1011 w 1933"/>
                  <a:gd name="T61" fmla="*/ 1129 h 1138"/>
                  <a:gd name="T62" fmla="*/ 919 w 1933"/>
                  <a:gd name="T63" fmla="*/ 1138 h 1138"/>
                  <a:gd name="T64" fmla="*/ 875 w 1933"/>
                  <a:gd name="T65" fmla="*/ 1135 h 1138"/>
                  <a:gd name="T66" fmla="*/ 830 w 1933"/>
                  <a:gd name="T67" fmla="*/ 1130 h 1138"/>
                  <a:gd name="T68" fmla="*/ 743 w 1933"/>
                  <a:gd name="T69" fmla="*/ 1113 h 1138"/>
                  <a:gd name="T70" fmla="*/ 659 w 1933"/>
                  <a:gd name="T71" fmla="*/ 1087 h 1138"/>
                  <a:gd name="T72" fmla="*/ 577 w 1933"/>
                  <a:gd name="T73" fmla="*/ 1055 h 1138"/>
                  <a:gd name="T74" fmla="*/ 461 w 1933"/>
                  <a:gd name="T75" fmla="*/ 998 h 1138"/>
                  <a:gd name="T76" fmla="*/ 321 w 1933"/>
                  <a:gd name="T77" fmla="*/ 911 h 1138"/>
                  <a:gd name="T78" fmla="*/ 201 w 1933"/>
                  <a:gd name="T79" fmla="*/ 819 h 1138"/>
                  <a:gd name="T80" fmla="*/ 105 w 1933"/>
                  <a:gd name="T81" fmla="*/ 736 h 1138"/>
                  <a:gd name="T82" fmla="*/ 12 w 1933"/>
                  <a:gd name="T83" fmla="*/ 641 h 1138"/>
                  <a:gd name="T84" fmla="*/ 0 w 1933"/>
                  <a:gd name="T85" fmla="*/ 627 h 1138"/>
                  <a:gd name="T86" fmla="*/ 11 w 1933"/>
                  <a:gd name="T87" fmla="*/ 0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33" h="1138">
                    <a:moveTo>
                      <a:pt x="11" y="0"/>
                    </a:moveTo>
                    <a:lnTo>
                      <a:pt x="24" y="16"/>
                    </a:lnTo>
                    <a:lnTo>
                      <a:pt x="122" y="129"/>
                    </a:lnTo>
                    <a:lnTo>
                      <a:pt x="223" y="233"/>
                    </a:lnTo>
                    <a:lnTo>
                      <a:pt x="348" y="350"/>
                    </a:lnTo>
                    <a:lnTo>
                      <a:pt x="493" y="469"/>
                    </a:lnTo>
                    <a:lnTo>
                      <a:pt x="655" y="579"/>
                    </a:lnTo>
                    <a:lnTo>
                      <a:pt x="785" y="648"/>
                    </a:lnTo>
                    <a:lnTo>
                      <a:pt x="873" y="687"/>
                    </a:lnTo>
                    <a:lnTo>
                      <a:pt x="918" y="702"/>
                    </a:lnTo>
                    <a:lnTo>
                      <a:pt x="949" y="711"/>
                    </a:lnTo>
                    <a:lnTo>
                      <a:pt x="1014" y="716"/>
                    </a:lnTo>
                    <a:lnTo>
                      <a:pt x="1081" y="710"/>
                    </a:lnTo>
                    <a:lnTo>
                      <a:pt x="1151" y="690"/>
                    </a:lnTo>
                    <a:lnTo>
                      <a:pt x="1221" y="662"/>
                    </a:lnTo>
                    <a:lnTo>
                      <a:pt x="1293" y="627"/>
                    </a:lnTo>
                    <a:lnTo>
                      <a:pt x="1396" y="563"/>
                    </a:lnTo>
                    <a:lnTo>
                      <a:pt x="1523" y="469"/>
                    </a:lnTo>
                    <a:lnTo>
                      <a:pt x="1631" y="375"/>
                    </a:lnTo>
                    <a:lnTo>
                      <a:pt x="1744" y="267"/>
                    </a:lnTo>
                    <a:lnTo>
                      <a:pt x="1761" y="248"/>
                    </a:lnTo>
                    <a:lnTo>
                      <a:pt x="1933" y="443"/>
                    </a:lnTo>
                    <a:lnTo>
                      <a:pt x="1915" y="466"/>
                    </a:lnTo>
                    <a:lnTo>
                      <a:pt x="1785" y="611"/>
                    </a:lnTo>
                    <a:lnTo>
                      <a:pt x="1657" y="738"/>
                    </a:lnTo>
                    <a:lnTo>
                      <a:pt x="1504" y="872"/>
                    </a:lnTo>
                    <a:lnTo>
                      <a:pt x="1376" y="965"/>
                    </a:lnTo>
                    <a:lnTo>
                      <a:pt x="1286" y="1021"/>
                    </a:lnTo>
                    <a:lnTo>
                      <a:pt x="1195" y="1068"/>
                    </a:lnTo>
                    <a:lnTo>
                      <a:pt x="1103" y="1104"/>
                    </a:lnTo>
                    <a:lnTo>
                      <a:pt x="1011" y="1129"/>
                    </a:lnTo>
                    <a:lnTo>
                      <a:pt x="919" y="1138"/>
                    </a:lnTo>
                    <a:lnTo>
                      <a:pt x="875" y="1135"/>
                    </a:lnTo>
                    <a:lnTo>
                      <a:pt x="830" y="1130"/>
                    </a:lnTo>
                    <a:lnTo>
                      <a:pt x="743" y="1113"/>
                    </a:lnTo>
                    <a:lnTo>
                      <a:pt x="659" y="1087"/>
                    </a:lnTo>
                    <a:lnTo>
                      <a:pt x="577" y="1055"/>
                    </a:lnTo>
                    <a:lnTo>
                      <a:pt x="461" y="998"/>
                    </a:lnTo>
                    <a:lnTo>
                      <a:pt x="321" y="911"/>
                    </a:lnTo>
                    <a:lnTo>
                      <a:pt x="201" y="819"/>
                    </a:lnTo>
                    <a:lnTo>
                      <a:pt x="105" y="736"/>
                    </a:lnTo>
                    <a:lnTo>
                      <a:pt x="12" y="641"/>
                    </a:lnTo>
                    <a:lnTo>
                      <a:pt x="0" y="62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11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32" name="Freeform 115"/>
              <p:cNvSpPr>
                <a:spLocks/>
              </p:cNvSpPr>
              <p:nvPr/>
            </p:nvSpPr>
            <p:spPr bwMode="auto">
              <a:xfrm>
                <a:off x="3421063" y="1746250"/>
                <a:ext cx="490538" cy="657225"/>
              </a:xfrm>
              <a:custGeom>
                <a:avLst/>
                <a:gdLst>
                  <a:gd name="T0" fmla="*/ 1222 w 1238"/>
                  <a:gd name="T1" fmla="*/ 695 h 1657"/>
                  <a:gd name="T2" fmla="*/ 1191 w 1238"/>
                  <a:gd name="T3" fmla="*/ 657 h 1657"/>
                  <a:gd name="T4" fmla="*/ 1160 w 1238"/>
                  <a:gd name="T5" fmla="*/ 656 h 1657"/>
                  <a:gd name="T6" fmla="*/ 1160 w 1238"/>
                  <a:gd name="T7" fmla="*/ 634 h 1657"/>
                  <a:gd name="T8" fmla="*/ 1137 w 1238"/>
                  <a:gd name="T9" fmla="*/ 404 h 1657"/>
                  <a:gd name="T10" fmla="*/ 1084 w 1238"/>
                  <a:gd name="T11" fmla="*/ 258 h 1657"/>
                  <a:gd name="T12" fmla="*/ 1021 w 1238"/>
                  <a:gd name="T13" fmla="*/ 166 h 1657"/>
                  <a:gd name="T14" fmla="*/ 881 w 1238"/>
                  <a:gd name="T15" fmla="*/ 55 h 1657"/>
                  <a:gd name="T16" fmla="*/ 682 w 1238"/>
                  <a:gd name="T17" fmla="*/ 3 h 1657"/>
                  <a:gd name="T18" fmla="*/ 573 w 1238"/>
                  <a:gd name="T19" fmla="*/ 3 h 1657"/>
                  <a:gd name="T20" fmla="*/ 373 w 1238"/>
                  <a:gd name="T21" fmla="*/ 55 h 1657"/>
                  <a:gd name="T22" fmla="*/ 233 w 1238"/>
                  <a:gd name="T23" fmla="*/ 166 h 1657"/>
                  <a:gd name="T24" fmla="*/ 171 w 1238"/>
                  <a:gd name="T25" fmla="*/ 258 h 1657"/>
                  <a:gd name="T26" fmla="*/ 118 w 1238"/>
                  <a:gd name="T27" fmla="*/ 404 h 1657"/>
                  <a:gd name="T28" fmla="*/ 95 w 1238"/>
                  <a:gd name="T29" fmla="*/ 634 h 1657"/>
                  <a:gd name="T30" fmla="*/ 95 w 1238"/>
                  <a:gd name="T31" fmla="*/ 670 h 1657"/>
                  <a:gd name="T32" fmla="*/ 57 w 1238"/>
                  <a:gd name="T33" fmla="*/ 653 h 1657"/>
                  <a:gd name="T34" fmla="*/ 16 w 1238"/>
                  <a:gd name="T35" fmla="*/ 692 h 1657"/>
                  <a:gd name="T36" fmla="*/ 4 w 1238"/>
                  <a:gd name="T37" fmla="*/ 727 h 1657"/>
                  <a:gd name="T38" fmla="*/ 8 w 1238"/>
                  <a:gd name="T39" fmla="*/ 835 h 1657"/>
                  <a:gd name="T40" fmla="*/ 27 w 1238"/>
                  <a:gd name="T41" fmla="*/ 906 h 1657"/>
                  <a:gd name="T42" fmla="*/ 74 w 1238"/>
                  <a:gd name="T43" fmla="*/ 972 h 1657"/>
                  <a:gd name="T44" fmla="*/ 99 w 1238"/>
                  <a:gd name="T45" fmla="*/ 983 h 1657"/>
                  <a:gd name="T46" fmla="*/ 135 w 1238"/>
                  <a:gd name="T47" fmla="*/ 983 h 1657"/>
                  <a:gd name="T48" fmla="*/ 192 w 1238"/>
                  <a:gd name="T49" fmla="*/ 1177 h 1657"/>
                  <a:gd name="T50" fmla="*/ 297 w 1238"/>
                  <a:gd name="T51" fmla="*/ 1404 h 1657"/>
                  <a:gd name="T52" fmla="*/ 432 w 1238"/>
                  <a:gd name="T53" fmla="*/ 1572 h 1657"/>
                  <a:gd name="T54" fmla="*/ 567 w 1238"/>
                  <a:gd name="T55" fmla="*/ 1649 h 1657"/>
                  <a:gd name="T56" fmla="*/ 627 w 1238"/>
                  <a:gd name="T57" fmla="*/ 1657 h 1657"/>
                  <a:gd name="T58" fmla="*/ 688 w 1238"/>
                  <a:gd name="T59" fmla="*/ 1649 h 1657"/>
                  <a:gd name="T60" fmla="*/ 823 w 1238"/>
                  <a:gd name="T61" fmla="*/ 1572 h 1657"/>
                  <a:gd name="T62" fmla="*/ 957 w 1238"/>
                  <a:gd name="T63" fmla="*/ 1405 h 1657"/>
                  <a:gd name="T64" fmla="*/ 1063 w 1238"/>
                  <a:gd name="T65" fmla="*/ 1178 h 1657"/>
                  <a:gd name="T66" fmla="*/ 1119 w 1238"/>
                  <a:gd name="T67" fmla="*/ 985 h 1657"/>
                  <a:gd name="T68" fmla="*/ 1150 w 1238"/>
                  <a:gd name="T69" fmla="*/ 979 h 1657"/>
                  <a:gd name="T70" fmla="*/ 1186 w 1238"/>
                  <a:gd name="T71" fmla="*/ 949 h 1657"/>
                  <a:gd name="T72" fmla="*/ 1218 w 1238"/>
                  <a:gd name="T73" fmla="*/ 876 h 1657"/>
                  <a:gd name="T74" fmla="*/ 1238 w 1238"/>
                  <a:gd name="T75" fmla="*/ 770 h 1657"/>
                  <a:gd name="T76" fmla="*/ 1228 w 1238"/>
                  <a:gd name="T77" fmla="*/ 706 h 1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38" h="1657">
                    <a:moveTo>
                      <a:pt x="1228" y="706"/>
                    </a:moveTo>
                    <a:lnTo>
                      <a:pt x="1222" y="695"/>
                    </a:lnTo>
                    <a:lnTo>
                      <a:pt x="1208" y="673"/>
                    </a:lnTo>
                    <a:lnTo>
                      <a:pt x="1191" y="657"/>
                    </a:lnTo>
                    <a:lnTo>
                      <a:pt x="1171" y="652"/>
                    </a:lnTo>
                    <a:lnTo>
                      <a:pt x="1160" y="656"/>
                    </a:lnTo>
                    <a:lnTo>
                      <a:pt x="1160" y="646"/>
                    </a:lnTo>
                    <a:lnTo>
                      <a:pt x="1160" y="634"/>
                    </a:lnTo>
                    <a:lnTo>
                      <a:pt x="1159" y="551"/>
                    </a:lnTo>
                    <a:lnTo>
                      <a:pt x="1137" y="404"/>
                    </a:lnTo>
                    <a:lnTo>
                      <a:pt x="1108" y="312"/>
                    </a:lnTo>
                    <a:lnTo>
                      <a:pt x="1084" y="258"/>
                    </a:lnTo>
                    <a:lnTo>
                      <a:pt x="1055" y="209"/>
                    </a:lnTo>
                    <a:lnTo>
                      <a:pt x="1021" y="166"/>
                    </a:lnTo>
                    <a:lnTo>
                      <a:pt x="967" y="110"/>
                    </a:lnTo>
                    <a:lnTo>
                      <a:pt x="881" y="55"/>
                    </a:lnTo>
                    <a:lnTo>
                      <a:pt x="787" y="20"/>
                    </a:lnTo>
                    <a:lnTo>
                      <a:pt x="682" y="3"/>
                    </a:lnTo>
                    <a:lnTo>
                      <a:pt x="627" y="0"/>
                    </a:lnTo>
                    <a:lnTo>
                      <a:pt x="573" y="3"/>
                    </a:lnTo>
                    <a:lnTo>
                      <a:pt x="468" y="20"/>
                    </a:lnTo>
                    <a:lnTo>
                      <a:pt x="373" y="55"/>
                    </a:lnTo>
                    <a:lnTo>
                      <a:pt x="288" y="110"/>
                    </a:lnTo>
                    <a:lnTo>
                      <a:pt x="233" y="166"/>
                    </a:lnTo>
                    <a:lnTo>
                      <a:pt x="200" y="209"/>
                    </a:lnTo>
                    <a:lnTo>
                      <a:pt x="171" y="258"/>
                    </a:lnTo>
                    <a:lnTo>
                      <a:pt x="147" y="312"/>
                    </a:lnTo>
                    <a:lnTo>
                      <a:pt x="118" y="404"/>
                    </a:lnTo>
                    <a:lnTo>
                      <a:pt x="96" y="551"/>
                    </a:lnTo>
                    <a:lnTo>
                      <a:pt x="95" y="634"/>
                    </a:lnTo>
                    <a:lnTo>
                      <a:pt x="95" y="652"/>
                    </a:lnTo>
                    <a:lnTo>
                      <a:pt x="95" y="670"/>
                    </a:lnTo>
                    <a:lnTo>
                      <a:pt x="82" y="657"/>
                    </a:lnTo>
                    <a:lnTo>
                      <a:pt x="57" y="653"/>
                    </a:lnTo>
                    <a:lnTo>
                      <a:pt x="34" y="666"/>
                    </a:lnTo>
                    <a:lnTo>
                      <a:pt x="16" y="692"/>
                    </a:lnTo>
                    <a:lnTo>
                      <a:pt x="10" y="706"/>
                    </a:lnTo>
                    <a:lnTo>
                      <a:pt x="4" y="727"/>
                    </a:lnTo>
                    <a:lnTo>
                      <a:pt x="0" y="770"/>
                    </a:lnTo>
                    <a:lnTo>
                      <a:pt x="8" y="835"/>
                    </a:lnTo>
                    <a:lnTo>
                      <a:pt x="18" y="876"/>
                    </a:lnTo>
                    <a:lnTo>
                      <a:pt x="27" y="906"/>
                    </a:lnTo>
                    <a:lnTo>
                      <a:pt x="51" y="949"/>
                    </a:lnTo>
                    <a:lnTo>
                      <a:pt x="74" y="972"/>
                    </a:lnTo>
                    <a:lnTo>
                      <a:pt x="87" y="979"/>
                    </a:lnTo>
                    <a:lnTo>
                      <a:pt x="99" y="983"/>
                    </a:lnTo>
                    <a:lnTo>
                      <a:pt x="125" y="985"/>
                    </a:lnTo>
                    <a:lnTo>
                      <a:pt x="135" y="983"/>
                    </a:lnTo>
                    <a:lnTo>
                      <a:pt x="152" y="1049"/>
                    </a:lnTo>
                    <a:lnTo>
                      <a:pt x="192" y="1177"/>
                    </a:lnTo>
                    <a:lnTo>
                      <a:pt x="240" y="1296"/>
                    </a:lnTo>
                    <a:lnTo>
                      <a:pt x="297" y="1404"/>
                    </a:lnTo>
                    <a:lnTo>
                      <a:pt x="360" y="1497"/>
                    </a:lnTo>
                    <a:lnTo>
                      <a:pt x="432" y="1572"/>
                    </a:lnTo>
                    <a:lnTo>
                      <a:pt x="507" y="1625"/>
                    </a:lnTo>
                    <a:lnTo>
                      <a:pt x="567" y="1649"/>
                    </a:lnTo>
                    <a:lnTo>
                      <a:pt x="607" y="1657"/>
                    </a:lnTo>
                    <a:lnTo>
                      <a:pt x="627" y="1657"/>
                    </a:lnTo>
                    <a:lnTo>
                      <a:pt x="648" y="1657"/>
                    </a:lnTo>
                    <a:lnTo>
                      <a:pt x="688" y="1649"/>
                    </a:lnTo>
                    <a:lnTo>
                      <a:pt x="748" y="1627"/>
                    </a:lnTo>
                    <a:lnTo>
                      <a:pt x="823" y="1572"/>
                    </a:lnTo>
                    <a:lnTo>
                      <a:pt x="893" y="1498"/>
                    </a:lnTo>
                    <a:lnTo>
                      <a:pt x="957" y="1405"/>
                    </a:lnTo>
                    <a:lnTo>
                      <a:pt x="1014" y="1297"/>
                    </a:lnTo>
                    <a:lnTo>
                      <a:pt x="1063" y="1178"/>
                    </a:lnTo>
                    <a:lnTo>
                      <a:pt x="1103" y="1051"/>
                    </a:lnTo>
                    <a:lnTo>
                      <a:pt x="1119" y="985"/>
                    </a:lnTo>
                    <a:lnTo>
                      <a:pt x="1136" y="984"/>
                    </a:lnTo>
                    <a:lnTo>
                      <a:pt x="1150" y="979"/>
                    </a:lnTo>
                    <a:lnTo>
                      <a:pt x="1164" y="972"/>
                    </a:lnTo>
                    <a:lnTo>
                      <a:pt x="1186" y="949"/>
                    </a:lnTo>
                    <a:lnTo>
                      <a:pt x="1209" y="906"/>
                    </a:lnTo>
                    <a:lnTo>
                      <a:pt x="1218" y="876"/>
                    </a:lnTo>
                    <a:lnTo>
                      <a:pt x="1230" y="835"/>
                    </a:lnTo>
                    <a:lnTo>
                      <a:pt x="1238" y="770"/>
                    </a:lnTo>
                    <a:lnTo>
                      <a:pt x="1233" y="727"/>
                    </a:lnTo>
                    <a:lnTo>
                      <a:pt x="1228" y="706"/>
                    </a:lnTo>
                    <a:close/>
                  </a:path>
                </a:pathLst>
              </a:custGeom>
              <a:solidFill>
                <a:srgbClr val="E0BB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33" name="Freeform 116"/>
              <p:cNvSpPr>
                <a:spLocks/>
              </p:cNvSpPr>
              <p:nvPr/>
            </p:nvSpPr>
            <p:spPr bwMode="auto">
              <a:xfrm>
                <a:off x="3543300" y="1682750"/>
                <a:ext cx="373063" cy="363538"/>
              </a:xfrm>
              <a:custGeom>
                <a:avLst/>
                <a:gdLst>
                  <a:gd name="T0" fmla="*/ 69 w 940"/>
                  <a:gd name="T1" fmla="*/ 411 h 915"/>
                  <a:gd name="T2" fmla="*/ 78 w 940"/>
                  <a:gd name="T3" fmla="*/ 435 h 915"/>
                  <a:gd name="T4" fmla="*/ 107 w 940"/>
                  <a:gd name="T5" fmla="*/ 473 h 915"/>
                  <a:gd name="T6" fmla="*/ 149 w 940"/>
                  <a:gd name="T7" fmla="*/ 497 h 915"/>
                  <a:gd name="T8" fmla="*/ 200 w 940"/>
                  <a:gd name="T9" fmla="*/ 512 h 915"/>
                  <a:gd name="T10" fmla="*/ 288 w 940"/>
                  <a:gd name="T11" fmla="*/ 519 h 915"/>
                  <a:gd name="T12" fmla="*/ 420 w 940"/>
                  <a:gd name="T13" fmla="*/ 518 h 915"/>
                  <a:gd name="T14" fmla="*/ 524 w 940"/>
                  <a:gd name="T15" fmla="*/ 521 h 915"/>
                  <a:gd name="T16" fmla="*/ 590 w 940"/>
                  <a:gd name="T17" fmla="*/ 530 h 915"/>
                  <a:gd name="T18" fmla="*/ 652 w 940"/>
                  <a:gd name="T19" fmla="*/ 548 h 915"/>
                  <a:gd name="T20" fmla="*/ 709 w 940"/>
                  <a:gd name="T21" fmla="*/ 576 h 915"/>
                  <a:gd name="T22" fmla="*/ 758 w 940"/>
                  <a:gd name="T23" fmla="*/ 618 h 915"/>
                  <a:gd name="T24" fmla="*/ 798 w 940"/>
                  <a:gd name="T25" fmla="*/ 678 h 915"/>
                  <a:gd name="T26" fmla="*/ 827 w 940"/>
                  <a:gd name="T27" fmla="*/ 755 h 915"/>
                  <a:gd name="T28" fmla="*/ 844 w 940"/>
                  <a:gd name="T29" fmla="*/ 855 h 915"/>
                  <a:gd name="T30" fmla="*/ 845 w 940"/>
                  <a:gd name="T31" fmla="*/ 915 h 915"/>
                  <a:gd name="T32" fmla="*/ 862 w 940"/>
                  <a:gd name="T33" fmla="*/ 885 h 915"/>
                  <a:gd name="T34" fmla="*/ 892 w 940"/>
                  <a:gd name="T35" fmla="*/ 824 h 915"/>
                  <a:gd name="T36" fmla="*/ 914 w 940"/>
                  <a:gd name="T37" fmla="*/ 763 h 915"/>
                  <a:gd name="T38" fmla="*/ 929 w 940"/>
                  <a:gd name="T39" fmla="*/ 700 h 915"/>
                  <a:gd name="T40" fmla="*/ 937 w 940"/>
                  <a:gd name="T41" fmla="*/ 637 h 915"/>
                  <a:gd name="T42" fmla="*/ 940 w 940"/>
                  <a:gd name="T43" fmla="*/ 575 h 915"/>
                  <a:gd name="T44" fmla="*/ 936 w 940"/>
                  <a:gd name="T45" fmla="*/ 514 h 915"/>
                  <a:gd name="T46" fmla="*/ 925 w 940"/>
                  <a:gd name="T47" fmla="*/ 453 h 915"/>
                  <a:gd name="T48" fmla="*/ 907 w 940"/>
                  <a:gd name="T49" fmla="*/ 394 h 915"/>
                  <a:gd name="T50" fmla="*/ 884 w 940"/>
                  <a:gd name="T51" fmla="*/ 337 h 915"/>
                  <a:gd name="T52" fmla="*/ 855 w 940"/>
                  <a:gd name="T53" fmla="*/ 281 h 915"/>
                  <a:gd name="T54" fmla="*/ 819 w 940"/>
                  <a:gd name="T55" fmla="*/ 228 h 915"/>
                  <a:gd name="T56" fmla="*/ 778 w 940"/>
                  <a:gd name="T57" fmla="*/ 177 h 915"/>
                  <a:gd name="T58" fmla="*/ 730 w 940"/>
                  <a:gd name="T59" fmla="*/ 131 h 915"/>
                  <a:gd name="T60" fmla="*/ 676 w 940"/>
                  <a:gd name="T61" fmla="*/ 88 h 915"/>
                  <a:gd name="T62" fmla="*/ 616 w 940"/>
                  <a:gd name="T63" fmla="*/ 48 h 915"/>
                  <a:gd name="T64" fmla="*/ 584 w 940"/>
                  <a:gd name="T65" fmla="*/ 29 h 915"/>
                  <a:gd name="T66" fmla="*/ 566 w 940"/>
                  <a:gd name="T67" fmla="*/ 22 h 915"/>
                  <a:gd name="T68" fmla="*/ 511 w 940"/>
                  <a:gd name="T69" fmla="*/ 10 h 915"/>
                  <a:gd name="T70" fmla="*/ 399 w 940"/>
                  <a:gd name="T71" fmla="*/ 0 h 915"/>
                  <a:gd name="T72" fmla="*/ 271 w 940"/>
                  <a:gd name="T73" fmla="*/ 2 h 915"/>
                  <a:gd name="T74" fmla="*/ 188 w 940"/>
                  <a:gd name="T75" fmla="*/ 13 h 915"/>
                  <a:gd name="T76" fmla="*/ 114 w 940"/>
                  <a:gd name="T77" fmla="*/ 28 h 915"/>
                  <a:gd name="T78" fmla="*/ 57 w 940"/>
                  <a:gd name="T79" fmla="*/ 51 h 915"/>
                  <a:gd name="T80" fmla="*/ 37 w 940"/>
                  <a:gd name="T81" fmla="*/ 66 h 915"/>
                  <a:gd name="T82" fmla="*/ 21 w 940"/>
                  <a:gd name="T83" fmla="*/ 83 h 915"/>
                  <a:gd name="T84" fmla="*/ 4 w 940"/>
                  <a:gd name="T85" fmla="*/ 129 h 915"/>
                  <a:gd name="T86" fmla="*/ 0 w 940"/>
                  <a:gd name="T87" fmla="*/ 185 h 915"/>
                  <a:gd name="T88" fmla="*/ 8 w 940"/>
                  <a:gd name="T89" fmla="*/ 245 h 915"/>
                  <a:gd name="T90" fmla="*/ 30 w 940"/>
                  <a:gd name="T91" fmla="*/ 331 h 915"/>
                  <a:gd name="T92" fmla="*/ 61 w 940"/>
                  <a:gd name="T93" fmla="*/ 407 h 915"/>
                  <a:gd name="T94" fmla="*/ 69 w 940"/>
                  <a:gd name="T95" fmla="*/ 411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40" h="915">
                    <a:moveTo>
                      <a:pt x="69" y="411"/>
                    </a:moveTo>
                    <a:lnTo>
                      <a:pt x="78" y="435"/>
                    </a:lnTo>
                    <a:lnTo>
                      <a:pt x="107" y="473"/>
                    </a:lnTo>
                    <a:lnTo>
                      <a:pt x="149" y="497"/>
                    </a:lnTo>
                    <a:lnTo>
                      <a:pt x="200" y="512"/>
                    </a:lnTo>
                    <a:lnTo>
                      <a:pt x="288" y="519"/>
                    </a:lnTo>
                    <a:lnTo>
                      <a:pt x="420" y="518"/>
                    </a:lnTo>
                    <a:lnTo>
                      <a:pt x="524" y="521"/>
                    </a:lnTo>
                    <a:lnTo>
                      <a:pt x="590" y="530"/>
                    </a:lnTo>
                    <a:lnTo>
                      <a:pt x="652" y="548"/>
                    </a:lnTo>
                    <a:lnTo>
                      <a:pt x="709" y="576"/>
                    </a:lnTo>
                    <a:lnTo>
                      <a:pt x="758" y="618"/>
                    </a:lnTo>
                    <a:lnTo>
                      <a:pt x="798" y="678"/>
                    </a:lnTo>
                    <a:lnTo>
                      <a:pt x="827" y="755"/>
                    </a:lnTo>
                    <a:lnTo>
                      <a:pt x="844" y="855"/>
                    </a:lnTo>
                    <a:lnTo>
                      <a:pt x="845" y="915"/>
                    </a:lnTo>
                    <a:lnTo>
                      <a:pt x="862" y="885"/>
                    </a:lnTo>
                    <a:lnTo>
                      <a:pt x="892" y="824"/>
                    </a:lnTo>
                    <a:lnTo>
                      <a:pt x="914" y="763"/>
                    </a:lnTo>
                    <a:lnTo>
                      <a:pt x="929" y="700"/>
                    </a:lnTo>
                    <a:lnTo>
                      <a:pt x="937" y="637"/>
                    </a:lnTo>
                    <a:lnTo>
                      <a:pt x="940" y="575"/>
                    </a:lnTo>
                    <a:lnTo>
                      <a:pt x="936" y="514"/>
                    </a:lnTo>
                    <a:lnTo>
                      <a:pt x="925" y="453"/>
                    </a:lnTo>
                    <a:lnTo>
                      <a:pt x="907" y="394"/>
                    </a:lnTo>
                    <a:lnTo>
                      <a:pt x="884" y="337"/>
                    </a:lnTo>
                    <a:lnTo>
                      <a:pt x="855" y="281"/>
                    </a:lnTo>
                    <a:lnTo>
                      <a:pt x="819" y="228"/>
                    </a:lnTo>
                    <a:lnTo>
                      <a:pt x="778" y="177"/>
                    </a:lnTo>
                    <a:lnTo>
                      <a:pt x="730" y="131"/>
                    </a:lnTo>
                    <a:lnTo>
                      <a:pt x="676" y="88"/>
                    </a:lnTo>
                    <a:lnTo>
                      <a:pt x="616" y="48"/>
                    </a:lnTo>
                    <a:lnTo>
                      <a:pt x="584" y="29"/>
                    </a:lnTo>
                    <a:lnTo>
                      <a:pt x="566" y="22"/>
                    </a:lnTo>
                    <a:lnTo>
                      <a:pt x="511" y="10"/>
                    </a:lnTo>
                    <a:lnTo>
                      <a:pt x="399" y="0"/>
                    </a:lnTo>
                    <a:lnTo>
                      <a:pt x="271" y="2"/>
                    </a:lnTo>
                    <a:lnTo>
                      <a:pt x="188" y="13"/>
                    </a:lnTo>
                    <a:lnTo>
                      <a:pt x="114" y="28"/>
                    </a:lnTo>
                    <a:lnTo>
                      <a:pt x="57" y="51"/>
                    </a:lnTo>
                    <a:lnTo>
                      <a:pt x="37" y="66"/>
                    </a:lnTo>
                    <a:lnTo>
                      <a:pt x="21" y="83"/>
                    </a:lnTo>
                    <a:lnTo>
                      <a:pt x="4" y="129"/>
                    </a:lnTo>
                    <a:lnTo>
                      <a:pt x="0" y="185"/>
                    </a:lnTo>
                    <a:lnTo>
                      <a:pt x="8" y="245"/>
                    </a:lnTo>
                    <a:lnTo>
                      <a:pt x="30" y="331"/>
                    </a:lnTo>
                    <a:lnTo>
                      <a:pt x="61" y="407"/>
                    </a:lnTo>
                    <a:lnTo>
                      <a:pt x="69" y="4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34" name="Freeform 117"/>
              <p:cNvSpPr>
                <a:spLocks/>
              </p:cNvSpPr>
              <p:nvPr/>
            </p:nvSpPr>
            <p:spPr bwMode="auto">
              <a:xfrm>
                <a:off x="3419475" y="1712913"/>
                <a:ext cx="153988" cy="330200"/>
              </a:xfrm>
              <a:custGeom>
                <a:avLst/>
                <a:gdLst>
                  <a:gd name="T0" fmla="*/ 92 w 384"/>
                  <a:gd name="T1" fmla="*/ 835 h 835"/>
                  <a:gd name="T2" fmla="*/ 77 w 384"/>
                  <a:gd name="T3" fmla="*/ 814 h 835"/>
                  <a:gd name="T4" fmla="*/ 53 w 384"/>
                  <a:gd name="T5" fmla="*/ 767 h 835"/>
                  <a:gd name="T6" fmla="*/ 25 w 384"/>
                  <a:gd name="T7" fmla="*/ 688 h 835"/>
                  <a:gd name="T8" fmla="*/ 6 w 384"/>
                  <a:gd name="T9" fmla="*/ 561 h 835"/>
                  <a:gd name="T10" fmla="*/ 0 w 384"/>
                  <a:gd name="T11" fmla="*/ 416 h 835"/>
                  <a:gd name="T12" fmla="*/ 0 w 384"/>
                  <a:gd name="T13" fmla="*/ 336 h 835"/>
                  <a:gd name="T14" fmla="*/ 1 w 384"/>
                  <a:gd name="T15" fmla="*/ 310 h 835"/>
                  <a:gd name="T16" fmla="*/ 14 w 384"/>
                  <a:gd name="T17" fmla="*/ 250 h 835"/>
                  <a:gd name="T18" fmla="*/ 40 w 384"/>
                  <a:gd name="T19" fmla="*/ 188 h 835"/>
                  <a:gd name="T20" fmla="*/ 76 w 384"/>
                  <a:gd name="T21" fmla="*/ 127 h 835"/>
                  <a:gd name="T22" fmla="*/ 121 w 384"/>
                  <a:gd name="T23" fmla="*/ 74 h 835"/>
                  <a:gd name="T24" fmla="*/ 173 w 384"/>
                  <a:gd name="T25" fmla="*/ 31 h 835"/>
                  <a:gd name="T26" fmla="*/ 230 w 384"/>
                  <a:gd name="T27" fmla="*/ 5 h 835"/>
                  <a:gd name="T28" fmla="*/ 276 w 384"/>
                  <a:gd name="T29" fmla="*/ 0 h 835"/>
                  <a:gd name="T30" fmla="*/ 308 w 384"/>
                  <a:gd name="T31" fmla="*/ 2 h 835"/>
                  <a:gd name="T32" fmla="*/ 324 w 384"/>
                  <a:gd name="T33" fmla="*/ 6 h 835"/>
                  <a:gd name="T34" fmla="*/ 334 w 384"/>
                  <a:gd name="T35" fmla="*/ 10 h 835"/>
                  <a:gd name="T36" fmla="*/ 352 w 384"/>
                  <a:gd name="T37" fmla="*/ 34 h 835"/>
                  <a:gd name="T38" fmla="*/ 372 w 384"/>
                  <a:gd name="T39" fmla="*/ 93 h 835"/>
                  <a:gd name="T40" fmla="*/ 384 w 384"/>
                  <a:gd name="T41" fmla="*/ 205 h 835"/>
                  <a:gd name="T42" fmla="*/ 384 w 384"/>
                  <a:gd name="T43" fmla="*/ 321 h 835"/>
                  <a:gd name="T44" fmla="*/ 381 w 384"/>
                  <a:gd name="T45" fmla="*/ 372 h 835"/>
                  <a:gd name="T46" fmla="*/ 377 w 384"/>
                  <a:gd name="T47" fmla="*/ 391 h 835"/>
                  <a:gd name="T48" fmla="*/ 359 w 384"/>
                  <a:gd name="T49" fmla="*/ 417 h 835"/>
                  <a:gd name="T50" fmla="*/ 312 w 384"/>
                  <a:gd name="T51" fmla="*/ 442 h 835"/>
                  <a:gd name="T52" fmla="*/ 251 w 384"/>
                  <a:gd name="T53" fmla="*/ 468 h 835"/>
                  <a:gd name="T54" fmla="*/ 210 w 384"/>
                  <a:gd name="T55" fmla="*/ 492 h 835"/>
                  <a:gd name="T56" fmla="*/ 171 w 384"/>
                  <a:gd name="T57" fmla="*/ 531 h 835"/>
                  <a:gd name="T58" fmla="*/ 140 w 384"/>
                  <a:gd name="T59" fmla="*/ 590 h 835"/>
                  <a:gd name="T60" fmla="*/ 128 w 384"/>
                  <a:gd name="T61" fmla="*/ 628 h 835"/>
                  <a:gd name="T62" fmla="*/ 116 w 384"/>
                  <a:gd name="T63" fmla="*/ 647 h 835"/>
                  <a:gd name="T64" fmla="*/ 103 w 384"/>
                  <a:gd name="T65" fmla="*/ 693 h 835"/>
                  <a:gd name="T66" fmla="*/ 95 w 384"/>
                  <a:gd name="T67" fmla="*/ 779 h 835"/>
                  <a:gd name="T68" fmla="*/ 92 w 384"/>
                  <a:gd name="T6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84" h="835">
                    <a:moveTo>
                      <a:pt x="92" y="835"/>
                    </a:moveTo>
                    <a:lnTo>
                      <a:pt x="77" y="814"/>
                    </a:lnTo>
                    <a:lnTo>
                      <a:pt x="53" y="767"/>
                    </a:lnTo>
                    <a:lnTo>
                      <a:pt x="25" y="688"/>
                    </a:lnTo>
                    <a:lnTo>
                      <a:pt x="6" y="561"/>
                    </a:lnTo>
                    <a:lnTo>
                      <a:pt x="0" y="416"/>
                    </a:lnTo>
                    <a:lnTo>
                      <a:pt x="0" y="336"/>
                    </a:lnTo>
                    <a:lnTo>
                      <a:pt x="1" y="310"/>
                    </a:lnTo>
                    <a:lnTo>
                      <a:pt x="14" y="250"/>
                    </a:lnTo>
                    <a:lnTo>
                      <a:pt x="40" y="188"/>
                    </a:lnTo>
                    <a:lnTo>
                      <a:pt x="76" y="127"/>
                    </a:lnTo>
                    <a:lnTo>
                      <a:pt x="121" y="74"/>
                    </a:lnTo>
                    <a:lnTo>
                      <a:pt x="173" y="31"/>
                    </a:lnTo>
                    <a:lnTo>
                      <a:pt x="230" y="5"/>
                    </a:lnTo>
                    <a:lnTo>
                      <a:pt x="276" y="0"/>
                    </a:lnTo>
                    <a:lnTo>
                      <a:pt x="308" y="2"/>
                    </a:lnTo>
                    <a:lnTo>
                      <a:pt x="324" y="6"/>
                    </a:lnTo>
                    <a:lnTo>
                      <a:pt x="334" y="10"/>
                    </a:lnTo>
                    <a:lnTo>
                      <a:pt x="352" y="34"/>
                    </a:lnTo>
                    <a:lnTo>
                      <a:pt x="372" y="93"/>
                    </a:lnTo>
                    <a:lnTo>
                      <a:pt x="384" y="205"/>
                    </a:lnTo>
                    <a:lnTo>
                      <a:pt x="384" y="321"/>
                    </a:lnTo>
                    <a:lnTo>
                      <a:pt x="381" y="372"/>
                    </a:lnTo>
                    <a:lnTo>
                      <a:pt x="377" y="391"/>
                    </a:lnTo>
                    <a:lnTo>
                      <a:pt x="359" y="417"/>
                    </a:lnTo>
                    <a:lnTo>
                      <a:pt x="312" y="442"/>
                    </a:lnTo>
                    <a:lnTo>
                      <a:pt x="251" y="468"/>
                    </a:lnTo>
                    <a:lnTo>
                      <a:pt x="210" y="492"/>
                    </a:lnTo>
                    <a:lnTo>
                      <a:pt x="171" y="531"/>
                    </a:lnTo>
                    <a:lnTo>
                      <a:pt x="140" y="590"/>
                    </a:lnTo>
                    <a:lnTo>
                      <a:pt x="128" y="628"/>
                    </a:lnTo>
                    <a:lnTo>
                      <a:pt x="116" y="647"/>
                    </a:lnTo>
                    <a:lnTo>
                      <a:pt x="103" y="693"/>
                    </a:lnTo>
                    <a:lnTo>
                      <a:pt x="95" y="779"/>
                    </a:lnTo>
                    <a:lnTo>
                      <a:pt x="92" y="8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35" name="Freeform 118"/>
              <p:cNvSpPr>
                <a:spLocks/>
              </p:cNvSpPr>
              <p:nvPr/>
            </p:nvSpPr>
            <p:spPr bwMode="auto">
              <a:xfrm>
                <a:off x="3606800" y="2249488"/>
                <a:ext cx="125413" cy="68263"/>
              </a:xfrm>
              <a:custGeom>
                <a:avLst/>
                <a:gdLst>
                  <a:gd name="T0" fmla="*/ 158 w 317"/>
                  <a:gd name="T1" fmla="*/ 173 h 173"/>
                  <a:gd name="T2" fmla="*/ 171 w 317"/>
                  <a:gd name="T3" fmla="*/ 172 h 173"/>
                  <a:gd name="T4" fmla="*/ 199 w 317"/>
                  <a:gd name="T5" fmla="*/ 166 h 173"/>
                  <a:gd name="T6" fmla="*/ 239 w 317"/>
                  <a:gd name="T7" fmla="*/ 144 h 173"/>
                  <a:gd name="T8" fmla="*/ 285 w 317"/>
                  <a:gd name="T9" fmla="*/ 97 h 173"/>
                  <a:gd name="T10" fmla="*/ 309 w 317"/>
                  <a:gd name="T11" fmla="*/ 52 h 173"/>
                  <a:gd name="T12" fmla="*/ 317 w 317"/>
                  <a:gd name="T13" fmla="*/ 18 h 173"/>
                  <a:gd name="T14" fmla="*/ 317 w 317"/>
                  <a:gd name="T15" fmla="*/ 0 h 173"/>
                  <a:gd name="T16" fmla="*/ 0 w 317"/>
                  <a:gd name="T17" fmla="*/ 0 h 173"/>
                  <a:gd name="T18" fmla="*/ 0 w 317"/>
                  <a:gd name="T19" fmla="*/ 18 h 173"/>
                  <a:gd name="T20" fmla="*/ 8 w 317"/>
                  <a:gd name="T21" fmla="*/ 52 h 173"/>
                  <a:gd name="T22" fmla="*/ 31 w 317"/>
                  <a:gd name="T23" fmla="*/ 97 h 173"/>
                  <a:gd name="T24" fmla="*/ 78 w 317"/>
                  <a:gd name="T25" fmla="*/ 144 h 173"/>
                  <a:gd name="T26" fmla="*/ 118 w 317"/>
                  <a:gd name="T27" fmla="*/ 166 h 173"/>
                  <a:gd name="T28" fmla="*/ 145 w 317"/>
                  <a:gd name="T29" fmla="*/ 172 h 173"/>
                  <a:gd name="T30" fmla="*/ 158 w 317"/>
                  <a:gd name="T31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7" h="173">
                    <a:moveTo>
                      <a:pt x="158" y="173"/>
                    </a:moveTo>
                    <a:lnTo>
                      <a:pt x="171" y="172"/>
                    </a:lnTo>
                    <a:lnTo>
                      <a:pt x="199" y="166"/>
                    </a:lnTo>
                    <a:lnTo>
                      <a:pt x="239" y="144"/>
                    </a:lnTo>
                    <a:lnTo>
                      <a:pt x="285" y="97"/>
                    </a:lnTo>
                    <a:lnTo>
                      <a:pt x="309" y="52"/>
                    </a:lnTo>
                    <a:lnTo>
                      <a:pt x="317" y="18"/>
                    </a:lnTo>
                    <a:lnTo>
                      <a:pt x="317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8" y="52"/>
                    </a:lnTo>
                    <a:lnTo>
                      <a:pt x="31" y="97"/>
                    </a:lnTo>
                    <a:lnTo>
                      <a:pt x="78" y="144"/>
                    </a:lnTo>
                    <a:lnTo>
                      <a:pt x="118" y="166"/>
                    </a:lnTo>
                    <a:lnTo>
                      <a:pt x="145" y="172"/>
                    </a:lnTo>
                    <a:lnTo>
                      <a:pt x="158" y="173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36" name="Freeform 306"/>
              <p:cNvSpPr>
                <a:spLocks/>
              </p:cNvSpPr>
              <p:nvPr/>
            </p:nvSpPr>
            <p:spPr bwMode="auto">
              <a:xfrm>
                <a:off x="4818063" y="2746375"/>
                <a:ext cx="12700" cy="4763"/>
              </a:xfrm>
              <a:custGeom>
                <a:avLst/>
                <a:gdLst>
                  <a:gd name="T0" fmla="*/ 0 w 33"/>
                  <a:gd name="T1" fmla="*/ 9 h 9"/>
                  <a:gd name="T2" fmla="*/ 16 w 33"/>
                  <a:gd name="T3" fmla="*/ 3 h 9"/>
                  <a:gd name="T4" fmla="*/ 33 w 33"/>
                  <a:gd name="T5" fmla="*/ 0 h 9"/>
                  <a:gd name="T6" fmla="*/ 29 w 33"/>
                  <a:gd name="T7" fmla="*/ 2 h 9"/>
                  <a:gd name="T8" fmla="*/ 24 w 33"/>
                  <a:gd name="T9" fmla="*/ 3 h 9"/>
                  <a:gd name="T10" fmla="*/ 13 w 33"/>
                  <a:gd name="T11" fmla="*/ 7 h 9"/>
                  <a:gd name="T12" fmla="*/ 0 w 33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9">
                    <a:moveTo>
                      <a:pt x="0" y="9"/>
                    </a:moveTo>
                    <a:lnTo>
                      <a:pt x="16" y="3"/>
                    </a:lnTo>
                    <a:lnTo>
                      <a:pt x="33" y="0"/>
                    </a:lnTo>
                    <a:lnTo>
                      <a:pt x="29" y="2"/>
                    </a:lnTo>
                    <a:lnTo>
                      <a:pt x="24" y="3"/>
                    </a:lnTo>
                    <a:lnTo>
                      <a:pt x="13" y="7"/>
                    </a:lnTo>
                    <a:lnTo>
                      <a:pt x="0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37" name="Freeform 307"/>
              <p:cNvSpPr>
                <a:spLocks/>
              </p:cNvSpPr>
              <p:nvPr/>
            </p:nvSpPr>
            <p:spPr bwMode="auto">
              <a:xfrm>
                <a:off x="4864100" y="2740025"/>
                <a:ext cx="3175" cy="3175"/>
              </a:xfrm>
              <a:custGeom>
                <a:avLst/>
                <a:gdLst>
                  <a:gd name="T0" fmla="*/ 0 w 6"/>
                  <a:gd name="T1" fmla="*/ 7 h 7"/>
                  <a:gd name="T2" fmla="*/ 0 w 6"/>
                  <a:gd name="T3" fmla="*/ 6 h 7"/>
                  <a:gd name="T4" fmla="*/ 0 w 6"/>
                  <a:gd name="T5" fmla="*/ 4 h 7"/>
                  <a:gd name="T6" fmla="*/ 4 w 6"/>
                  <a:gd name="T7" fmla="*/ 2 h 7"/>
                  <a:gd name="T8" fmla="*/ 6 w 6"/>
                  <a:gd name="T9" fmla="*/ 0 h 7"/>
                  <a:gd name="T10" fmla="*/ 0 w 6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38" name="Freeform 313"/>
              <p:cNvSpPr>
                <a:spLocks/>
              </p:cNvSpPr>
              <p:nvPr/>
            </p:nvSpPr>
            <p:spPr bwMode="auto">
              <a:xfrm>
                <a:off x="4818063" y="2317750"/>
                <a:ext cx="577850" cy="571500"/>
              </a:xfrm>
              <a:custGeom>
                <a:avLst/>
                <a:gdLst>
                  <a:gd name="T0" fmla="*/ 0 w 1456"/>
                  <a:gd name="T1" fmla="*/ 1437 h 1437"/>
                  <a:gd name="T2" fmla="*/ 0 w 1456"/>
                  <a:gd name="T3" fmla="*/ 1088 h 1437"/>
                  <a:gd name="T4" fmla="*/ 1 w 1456"/>
                  <a:gd name="T5" fmla="*/ 1088 h 1437"/>
                  <a:gd name="T6" fmla="*/ 14 w 1456"/>
                  <a:gd name="T7" fmla="*/ 1086 h 1437"/>
                  <a:gd name="T8" fmla="*/ 25 w 1456"/>
                  <a:gd name="T9" fmla="*/ 1082 h 1437"/>
                  <a:gd name="T10" fmla="*/ 30 w 1456"/>
                  <a:gd name="T11" fmla="*/ 1081 h 1437"/>
                  <a:gd name="T12" fmla="*/ 34 w 1456"/>
                  <a:gd name="T13" fmla="*/ 1079 h 1437"/>
                  <a:gd name="T14" fmla="*/ 38 w 1456"/>
                  <a:gd name="T15" fmla="*/ 1078 h 1437"/>
                  <a:gd name="T16" fmla="*/ 40 w 1456"/>
                  <a:gd name="T17" fmla="*/ 1078 h 1437"/>
                  <a:gd name="T18" fmla="*/ 47 w 1456"/>
                  <a:gd name="T19" fmla="*/ 1079 h 1437"/>
                  <a:gd name="T20" fmla="*/ 53 w 1456"/>
                  <a:gd name="T21" fmla="*/ 1079 h 1437"/>
                  <a:gd name="T22" fmla="*/ 58 w 1456"/>
                  <a:gd name="T23" fmla="*/ 1081 h 1437"/>
                  <a:gd name="T24" fmla="*/ 64 w 1456"/>
                  <a:gd name="T25" fmla="*/ 1081 h 1437"/>
                  <a:gd name="T26" fmla="*/ 84 w 1456"/>
                  <a:gd name="T27" fmla="*/ 1079 h 1437"/>
                  <a:gd name="T28" fmla="*/ 117 w 1456"/>
                  <a:gd name="T29" fmla="*/ 1066 h 1437"/>
                  <a:gd name="T30" fmla="*/ 117 w 1456"/>
                  <a:gd name="T31" fmla="*/ 1068 h 1437"/>
                  <a:gd name="T32" fmla="*/ 117 w 1456"/>
                  <a:gd name="T33" fmla="*/ 1069 h 1437"/>
                  <a:gd name="T34" fmla="*/ 123 w 1456"/>
                  <a:gd name="T35" fmla="*/ 1062 h 1437"/>
                  <a:gd name="T36" fmla="*/ 166 w 1456"/>
                  <a:gd name="T37" fmla="*/ 1040 h 1437"/>
                  <a:gd name="T38" fmla="*/ 224 w 1456"/>
                  <a:gd name="T39" fmla="*/ 999 h 1437"/>
                  <a:gd name="T40" fmla="*/ 227 w 1456"/>
                  <a:gd name="T41" fmla="*/ 990 h 1437"/>
                  <a:gd name="T42" fmla="*/ 228 w 1456"/>
                  <a:gd name="T43" fmla="*/ 980 h 1437"/>
                  <a:gd name="T44" fmla="*/ 1456 w 1456"/>
                  <a:gd name="T45" fmla="*/ 0 h 1437"/>
                  <a:gd name="T46" fmla="*/ 1456 w 1456"/>
                  <a:gd name="T47" fmla="*/ 44 h 1437"/>
                  <a:gd name="T48" fmla="*/ 187 w 1456"/>
                  <a:gd name="T49" fmla="*/ 1091 h 1437"/>
                  <a:gd name="T50" fmla="*/ 197 w 1456"/>
                  <a:gd name="T51" fmla="*/ 1114 h 1437"/>
                  <a:gd name="T52" fmla="*/ 217 w 1456"/>
                  <a:gd name="T53" fmla="*/ 1177 h 1437"/>
                  <a:gd name="T54" fmla="*/ 230 w 1456"/>
                  <a:gd name="T55" fmla="*/ 1249 h 1437"/>
                  <a:gd name="T56" fmla="*/ 231 w 1456"/>
                  <a:gd name="T57" fmla="*/ 1318 h 1437"/>
                  <a:gd name="T58" fmla="*/ 224 w 1456"/>
                  <a:gd name="T59" fmla="*/ 1348 h 1437"/>
                  <a:gd name="T60" fmla="*/ 213 w 1456"/>
                  <a:gd name="T61" fmla="*/ 1355 h 1437"/>
                  <a:gd name="T62" fmla="*/ 201 w 1456"/>
                  <a:gd name="T63" fmla="*/ 1363 h 1437"/>
                  <a:gd name="T64" fmla="*/ 196 w 1456"/>
                  <a:gd name="T65" fmla="*/ 1367 h 1437"/>
                  <a:gd name="T66" fmla="*/ 187 w 1456"/>
                  <a:gd name="T67" fmla="*/ 1374 h 1437"/>
                  <a:gd name="T68" fmla="*/ 179 w 1456"/>
                  <a:gd name="T69" fmla="*/ 1379 h 1437"/>
                  <a:gd name="T70" fmla="*/ 175 w 1456"/>
                  <a:gd name="T71" fmla="*/ 1381 h 1437"/>
                  <a:gd name="T72" fmla="*/ 154 w 1456"/>
                  <a:gd name="T73" fmla="*/ 1394 h 1437"/>
                  <a:gd name="T74" fmla="*/ 138 w 1456"/>
                  <a:gd name="T75" fmla="*/ 1403 h 1437"/>
                  <a:gd name="T76" fmla="*/ 112 w 1456"/>
                  <a:gd name="T77" fmla="*/ 1416 h 1437"/>
                  <a:gd name="T78" fmla="*/ 75 w 1456"/>
                  <a:gd name="T79" fmla="*/ 1429 h 1437"/>
                  <a:gd name="T80" fmla="*/ 64 w 1456"/>
                  <a:gd name="T81" fmla="*/ 1429 h 1437"/>
                  <a:gd name="T82" fmla="*/ 58 w 1456"/>
                  <a:gd name="T83" fmla="*/ 1429 h 1437"/>
                  <a:gd name="T84" fmla="*/ 53 w 1456"/>
                  <a:gd name="T85" fmla="*/ 1428 h 1437"/>
                  <a:gd name="T86" fmla="*/ 47 w 1456"/>
                  <a:gd name="T87" fmla="*/ 1427 h 1437"/>
                  <a:gd name="T88" fmla="*/ 40 w 1456"/>
                  <a:gd name="T89" fmla="*/ 1427 h 1437"/>
                  <a:gd name="T90" fmla="*/ 20 w 1456"/>
                  <a:gd name="T91" fmla="*/ 1429 h 1437"/>
                  <a:gd name="T92" fmla="*/ 0 w 1456"/>
                  <a:gd name="T93" fmla="*/ 1437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56" h="1437">
                    <a:moveTo>
                      <a:pt x="0" y="1437"/>
                    </a:moveTo>
                    <a:lnTo>
                      <a:pt x="0" y="1088"/>
                    </a:lnTo>
                    <a:lnTo>
                      <a:pt x="1" y="1088"/>
                    </a:lnTo>
                    <a:lnTo>
                      <a:pt x="14" y="1086"/>
                    </a:lnTo>
                    <a:lnTo>
                      <a:pt x="25" y="1082"/>
                    </a:lnTo>
                    <a:lnTo>
                      <a:pt x="30" y="1081"/>
                    </a:lnTo>
                    <a:lnTo>
                      <a:pt x="34" y="1079"/>
                    </a:lnTo>
                    <a:lnTo>
                      <a:pt x="38" y="1078"/>
                    </a:lnTo>
                    <a:lnTo>
                      <a:pt x="40" y="1078"/>
                    </a:lnTo>
                    <a:lnTo>
                      <a:pt x="47" y="1079"/>
                    </a:lnTo>
                    <a:lnTo>
                      <a:pt x="53" y="1079"/>
                    </a:lnTo>
                    <a:lnTo>
                      <a:pt x="58" y="1081"/>
                    </a:lnTo>
                    <a:lnTo>
                      <a:pt x="64" y="1081"/>
                    </a:lnTo>
                    <a:lnTo>
                      <a:pt x="84" y="1079"/>
                    </a:lnTo>
                    <a:lnTo>
                      <a:pt x="117" y="1066"/>
                    </a:lnTo>
                    <a:lnTo>
                      <a:pt x="117" y="1068"/>
                    </a:lnTo>
                    <a:lnTo>
                      <a:pt x="117" y="1069"/>
                    </a:lnTo>
                    <a:lnTo>
                      <a:pt x="123" y="1062"/>
                    </a:lnTo>
                    <a:lnTo>
                      <a:pt x="166" y="1040"/>
                    </a:lnTo>
                    <a:lnTo>
                      <a:pt x="224" y="999"/>
                    </a:lnTo>
                    <a:lnTo>
                      <a:pt x="227" y="990"/>
                    </a:lnTo>
                    <a:lnTo>
                      <a:pt x="228" y="980"/>
                    </a:lnTo>
                    <a:lnTo>
                      <a:pt x="1456" y="0"/>
                    </a:lnTo>
                    <a:lnTo>
                      <a:pt x="1456" y="44"/>
                    </a:lnTo>
                    <a:lnTo>
                      <a:pt x="187" y="1091"/>
                    </a:lnTo>
                    <a:lnTo>
                      <a:pt x="197" y="1114"/>
                    </a:lnTo>
                    <a:lnTo>
                      <a:pt x="217" y="1177"/>
                    </a:lnTo>
                    <a:lnTo>
                      <a:pt x="230" y="1249"/>
                    </a:lnTo>
                    <a:lnTo>
                      <a:pt x="231" y="1318"/>
                    </a:lnTo>
                    <a:lnTo>
                      <a:pt x="224" y="1348"/>
                    </a:lnTo>
                    <a:lnTo>
                      <a:pt x="213" y="1355"/>
                    </a:lnTo>
                    <a:lnTo>
                      <a:pt x="201" y="1363"/>
                    </a:lnTo>
                    <a:lnTo>
                      <a:pt x="196" y="1367"/>
                    </a:lnTo>
                    <a:lnTo>
                      <a:pt x="187" y="1374"/>
                    </a:lnTo>
                    <a:lnTo>
                      <a:pt x="179" y="1379"/>
                    </a:lnTo>
                    <a:lnTo>
                      <a:pt x="175" y="1381"/>
                    </a:lnTo>
                    <a:lnTo>
                      <a:pt x="154" y="1394"/>
                    </a:lnTo>
                    <a:lnTo>
                      <a:pt x="138" y="1403"/>
                    </a:lnTo>
                    <a:lnTo>
                      <a:pt x="112" y="1416"/>
                    </a:lnTo>
                    <a:lnTo>
                      <a:pt x="75" y="1429"/>
                    </a:lnTo>
                    <a:lnTo>
                      <a:pt x="64" y="1429"/>
                    </a:lnTo>
                    <a:lnTo>
                      <a:pt x="58" y="1429"/>
                    </a:lnTo>
                    <a:lnTo>
                      <a:pt x="53" y="1428"/>
                    </a:lnTo>
                    <a:lnTo>
                      <a:pt x="47" y="1427"/>
                    </a:lnTo>
                    <a:lnTo>
                      <a:pt x="40" y="1427"/>
                    </a:lnTo>
                    <a:lnTo>
                      <a:pt x="20" y="1429"/>
                    </a:lnTo>
                    <a:lnTo>
                      <a:pt x="0" y="14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39" name="Freeform 316"/>
              <p:cNvSpPr>
                <a:spLocks/>
              </p:cNvSpPr>
              <p:nvPr/>
            </p:nvSpPr>
            <p:spPr bwMode="auto">
              <a:xfrm>
                <a:off x="4818063" y="2644775"/>
                <a:ext cx="90488" cy="106363"/>
              </a:xfrm>
              <a:custGeom>
                <a:avLst/>
                <a:gdLst>
                  <a:gd name="T0" fmla="*/ 0 w 231"/>
                  <a:gd name="T1" fmla="*/ 265 h 265"/>
                  <a:gd name="T2" fmla="*/ 0 w 231"/>
                  <a:gd name="T3" fmla="*/ 0 h 265"/>
                  <a:gd name="T4" fmla="*/ 36 w 231"/>
                  <a:gd name="T5" fmla="*/ 44 h 265"/>
                  <a:gd name="T6" fmla="*/ 87 w 231"/>
                  <a:gd name="T7" fmla="*/ 2 h 265"/>
                  <a:gd name="T8" fmla="*/ 90 w 231"/>
                  <a:gd name="T9" fmla="*/ 53 h 265"/>
                  <a:gd name="T10" fmla="*/ 108 w 231"/>
                  <a:gd name="T11" fmla="*/ 158 h 265"/>
                  <a:gd name="T12" fmla="*/ 112 w 231"/>
                  <a:gd name="T13" fmla="*/ 204 h 265"/>
                  <a:gd name="T14" fmla="*/ 113 w 231"/>
                  <a:gd name="T15" fmla="*/ 216 h 265"/>
                  <a:gd name="T16" fmla="*/ 127 w 231"/>
                  <a:gd name="T17" fmla="*/ 229 h 265"/>
                  <a:gd name="T18" fmla="*/ 138 w 231"/>
                  <a:gd name="T19" fmla="*/ 233 h 265"/>
                  <a:gd name="T20" fmla="*/ 175 w 231"/>
                  <a:gd name="T21" fmla="*/ 211 h 265"/>
                  <a:gd name="T22" fmla="*/ 224 w 231"/>
                  <a:gd name="T23" fmla="*/ 176 h 265"/>
                  <a:gd name="T24" fmla="*/ 230 w 231"/>
                  <a:gd name="T25" fmla="*/ 150 h 265"/>
                  <a:gd name="T26" fmla="*/ 231 w 231"/>
                  <a:gd name="T27" fmla="*/ 120 h 265"/>
                  <a:gd name="T28" fmla="*/ 231 w 231"/>
                  <a:gd name="T29" fmla="*/ 138 h 265"/>
                  <a:gd name="T30" fmla="*/ 228 w 231"/>
                  <a:gd name="T31" fmla="*/ 157 h 265"/>
                  <a:gd name="T32" fmla="*/ 227 w 231"/>
                  <a:gd name="T33" fmla="*/ 167 h 265"/>
                  <a:gd name="T34" fmla="*/ 224 w 231"/>
                  <a:gd name="T35" fmla="*/ 176 h 265"/>
                  <a:gd name="T36" fmla="*/ 166 w 231"/>
                  <a:gd name="T37" fmla="*/ 217 h 265"/>
                  <a:gd name="T38" fmla="*/ 123 w 231"/>
                  <a:gd name="T39" fmla="*/ 239 h 265"/>
                  <a:gd name="T40" fmla="*/ 121 w 231"/>
                  <a:gd name="T41" fmla="*/ 241 h 265"/>
                  <a:gd name="T42" fmla="*/ 117 w 231"/>
                  <a:gd name="T43" fmla="*/ 243 h 265"/>
                  <a:gd name="T44" fmla="*/ 84 w 231"/>
                  <a:gd name="T45" fmla="*/ 256 h 265"/>
                  <a:gd name="T46" fmla="*/ 64 w 231"/>
                  <a:gd name="T47" fmla="*/ 258 h 265"/>
                  <a:gd name="T48" fmla="*/ 58 w 231"/>
                  <a:gd name="T49" fmla="*/ 258 h 265"/>
                  <a:gd name="T50" fmla="*/ 53 w 231"/>
                  <a:gd name="T51" fmla="*/ 256 h 265"/>
                  <a:gd name="T52" fmla="*/ 47 w 231"/>
                  <a:gd name="T53" fmla="*/ 256 h 265"/>
                  <a:gd name="T54" fmla="*/ 40 w 231"/>
                  <a:gd name="T55" fmla="*/ 255 h 265"/>
                  <a:gd name="T56" fmla="*/ 38 w 231"/>
                  <a:gd name="T57" fmla="*/ 255 h 265"/>
                  <a:gd name="T58" fmla="*/ 34 w 231"/>
                  <a:gd name="T59" fmla="*/ 256 h 265"/>
                  <a:gd name="T60" fmla="*/ 17 w 231"/>
                  <a:gd name="T61" fmla="*/ 259 h 265"/>
                  <a:gd name="T62" fmla="*/ 1 w 231"/>
                  <a:gd name="T63" fmla="*/ 265 h 265"/>
                  <a:gd name="T64" fmla="*/ 0 w 231"/>
                  <a:gd name="T65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1" h="265">
                    <a:moveTo>
                      <a:pt x="0" y="265"/>
                    </a:moveTo>
                    <a:lnTo>
                      <a:pt x="0" y="0"/>
                    </a:lnTo>
                    <a:lnTo>
                      <a:pt x="36" y="44"/>
                    </a:lnTo>
                    <a:lnTo>
                      <a:pt x="87" y="2"/>
                    </a:lnTo>
                    <a:lnTo>
                      <a:pt x="90" y="53"/>
                    </a:lnTo>
                    <a:lnTo>
                      <a:pt x="108" y="158"/>
                    </a:lnTo>
                    <a:lnTo>
                      <a:pt x="112" y="204"/>
                    </a:lnTo>
                    <a:lnTo>
                      <a:pt x="113" y="216"/>
                    </a:lnTo>
                    <a:lnTo>
                      <a:pt x="127" y="229"/>
                    </a:lnTo>
                    <a:lnTo>
                      <a:pt x="138" y="233"/>
                    </a:lnTo>
                    <a:lnTo>
                      <a:pt x="175" y="211"/>
                    </a:lnTo>
                    <a:lnTo>
                      <a:pt x="224" y="176"/>
                    </a:lnTo>
                    <a:lnTo>
                      <a:pt x="230" y="150"/>
                    </a:lnTo>
                    <a:lnTo>
                      <a:pt x="231" y="120"/>
                    </a:lnTo>
                    <a:lnTo>
                      <a:pt x="231" y="138"/>
                    </a:lnTo>
                    <a:lnTo>
                      <a:pt x="228" y="157"/>
                    </a:lnTo>
                    <a:lnTo>
                      <a:pt x="227" y="167"/>
                    </a:lnTo>
                    <a:lnTo>
                      <a:pt x="224" y="176"/>
                    </a:lnTo>
                    <a:lnTo>
                      <a:pt x="166" y="217"/>
                    </a:lnTo>
                    <a:lnTo>
                      <a:pt x="123" y="239"/>
                    </a:lnTo>
                    <a:lnTo>
                      <a:pt x="121" y="241"/>
                    </a:lnTo>
                    <a:lnTo>
                      <a:pt x="117" y="243"/>
                    </a:lnTo>
                    <a:lnTo>
                      <a:pt x="84" y="256"/>
                    </a:lnTo>
                    <a:lnTo>
                      <a:pt x="64" y="258"/>
                    </a:lnTo>
                    <a:lnTo>
                      <a:pt x="58" y="258"/>
                    </a:lnTo>
                    <a:lnTo>
                      <a:pt x="53" y="256"/>
                    </a:lnTo>
                    <a:lnTo>
                      <a:pt x="47" y="256"/>
                    </a:lnTo>
                    <a:lnTo>
                      <a:pt x="40" y="255"/>
                    </a:lnTo>
                    <a:lnTo>
                      <a:pt x="38" y="255"/>
                    </a:lnTo>
                    <a:lnTo>
                      <a:pt x="34" y="256"/>
                    </a:lnTo>
                    <a:lnTo>
                      <a:pt x="17" y="259"/>
                    </a:lnTo>
                    <a:lnTo>
                      <a:pt x="1" y="265"/>
                    </a:lnTo>
                    <a:lnTo>
                      <a:pt x="0" y="26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40" name="Freeform 317"/>
              <p:cNvSpPr>
                <a:spLocks/>
              </p:cNvSpPr>
              <p:nvPr/>
            </p:nvSpPr>
            <p:spPr bwMode="auto">
              <a:xfrm>
                <a:off x="4818063" y="2635250"/>
                <a:ext cx="7938" cy="6350"/>
              </a:xfrm>
              <a:custGeom>
                <a:avLst/>
                <a:gdLst>
                  <a:gd name="T0" fmla="*/ 0 w 21"/>
                  <a:gd name="T1" fmla="*/ 17 h 17"/>
                  <a:gd name="T2" fmla="*/ 0 w 21"/>
                  <a:gd name="T3" fmla="*/ 10 h 17"/>
                  <a:gd name="T4" fmla="*/ 10 w 21"/>
                  <a:gd name="T5" fmla="*/ 5 h 17"/>
                  <a:gd name="T6" fmla="*/ 21 w 21"/>
                  <a:gd name="T7" fmla="*/ 0 h 17"/>
                  <a:gd name="T8" fmla="*/ 0 w 2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0" y="17"/>
                    </a:moveTo>
                    <a:lnTo>
                      <a:pt x="0" y="10"/>
                    </a:lnTo>
                    <a:lnTo>
                      <a:pt x="10" y="5"/>
                    </a:lnTo>
                    <a:lnTo>
                      <a:pt x="21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E6C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41" name="Freeform 318"/>
              <p:cNvSpPr>
                <a:spLocks/>
              </p:cNvSpPr>
              <p:nvPr/>
            </p:nvSpPr>
            <p:spPr bwMode="auto">
              <a:xfrm>
                <a:off x="4818063" y="2595563"/>
                <a:ext cx="46038" cy="42863"/>
              </a:xfrm>
              <a:custGeom>
                <a:avLst/>
                <a:gdLst>
                  <a:gd name="T0" fmla="*/ 0 w 118"/>
                  <a:gd name="T1" fmla="*/ 109 h 109"/>
                  <a:gd name="T2" fmla="*/ 0 w 118"/>
                  <a:gd name="T3" fmla="*/ 42 h 109"/>
                  <a:gd name="T4" fmla="*/ 13 w 118"/>
                  <a:gd name="T5" fmla="*/ 40 h 109"/>
                  <a:gd name="T6" fmla="*/ 25 w 118"/>
                  <a:gd name="T7" fmla="*/ 37 h 109"/>
                  <a:gd name="T8" fmla="*/ 96 w 118"/>
                  <a:gd name="T9" fmla="*/ 7 h 109"/>
                  <a:gd name="T10" fmla="*/ 114 w 118"/>
                  <a:gd name="T11" fmla="*/ 0 h 109"/>
                  <a:gd name="T12" fmla="*/ 114 w 118"/>
                  <a:gd name="T13" fmla="*/ 0 h 109"/>
                  <a:gd name="T14" fmla="*/ 115 w 118"/>
                  <a:gd name="T15" fmla="*/ 2 h 109"/>
                  <a:gd name="T16" fmla="*/ 118 w 118"/>
                  <a:gd name="T17" fmla="*/ 11 h 109"/>
                  <a:gd name="T18" fmla="*/ 117 w 118"/>
                  <a:gd name="T19" fmla="*/ 22 h 109"/>
                  <a:gd name="T20" fmla="*/ 21 w 118"/>
                  <a:gd name="T21" fmla="*/ 99 h 109"/>
                  <a:gd name="T22" fmla="*/ 10 w 118"/>
                  <a:gd name="T23" fmla="*/ 104 h 109"/>
                  <a:gd name="T24" fmla="*/ 0 w 118"/>
                  <a:gd name="T25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109">
                    <a:moveTo>
                      <a:pt x="0" y="109"/>
                    </a:moveTo>
                    <a:lnTo>
                      <a:pt x="0" y="42"/>
                    </a:lnTo>
                    <a:lnTo>
                      <a:pt x="13" y="40"/>
                    </a:lnTo>
                    <a:lnTo>
                      <a:pt x="25" y="37"/>
                    </a:lnTo>
                    <a:lnTo>
                      <a:pt x="96" y="7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115" y="2"/>
                    </a:lnTo>
                    <a:lnTo>
                      <a:pt x="118" y="11"/>
                    </a:lnTo>
                    <a:lnTo>
                      <a:pt x="117" y="22"/>
                    </a:lnTo>
                    <a:lnTo>
                      <a:pt x="21" y="99"/>
                    </a:lnTo>
                    <a:lnTo>
                      <a:pt x="10" y="104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EBD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42" name="Freeform 319"/>
              <p:cNvSpPr>
                <a:spLocks/>
              </p:cNvSpPr>
              <p:nvPr/>
            </p:nvSpPr>
            <p:spPr bwMode="auto">
              <a:xfrm>
                <a:off x="4818063" y="2159000"/>
                <a:ext cx="612775" cy="503238"/>
              </a:xfrm>
              <a:custGeom>
                <a:avLst/>
                <a:gdLst>
                  <a:gd name="T0" fmla="*/ 36 w 1544"/>
                  <a:gd name="T1" fmla="*/ 1269 h 1269"/>
                  <a:gd name="T2" fmla="*/ 0 w 1544"/>
                  <a:gd name="T3" fmla="*/ 1225 h 1269"/>
                  <a:gd name="T4" fmla="*/ 0 w 1544"/>
                  <a:gd name="T5" fmla="*/ 1216 h 1269"/>
                  <a:gd name="T6" fmla="*/ 21 w 1544"/>
                  <a:gd name="T7" fmla="*/ 1199 h 1269"/>
                  <a:gd name="T8" fmla="*/ 117 w 1544"/>
                  <a:gd name="T9" fmla="*/ 1122 h 1269"/>
                  <a:gd name="T10" fmla="*/ 1456 w 1544"/>
                  <a:gd name="T11" fmla="*/ 54 h 1269"/>
                  <a:gd name="T12" fmla="*/ 1478 w 1544"/>
                  <a:gd name="T13" fmla="*/ 36 h 1269"/>
                  <a:gd name="T14" fmla="*/ 1524 w 1544"/>
                  <a:gd name="T15" fmla="*/ 0 h 1269"/>
                  <a:gd name="T16" fmla="*/ 1544 w 1544"/>
                  <a:gd name="T17" fmla="*/ 26 h 1269"/>
                  <a:gd name="T18" fmla="*/ 1478 w 1544"/>
                  <a:gd name="T19" fmla="*/ 80 h 1269"/>
                  <a:gd name="T20" fmla="*/ 1456 w 1544"/>
                  <a:gd name="T21" fmla="*/ 98 h 1269"/>
                  <a:gd name="T22" fmla="*/ 187 w 1544"/>
                  <a:gd name="T23" fmla="*/ 1146 h 1269"/>
                  <a:gd name="T24" fmla="*/ 183 w 1544"/>
                  <a:gd name="T25" fmla="*/ 1138 h 1269"/>
                  <a:gd name="T26" fmla="*/ 179 w 1544"/>
                  <a:gd name="T27" fmla="*/ 1133 h 1269"/>
                  <a:gd name="T28" fmla="*/ 171 w 1544"/>
                  <a:gd name="T29" fmla="*/ 1125 h 1269"/>
                  <a:gd name="T30" fmla="*/ 156 w 1544"/>
                  <a:gd name="T31" fmla="*/ 1124 h 1269"/>
                  <a:gd name="T32" fmla="*/ 144 w 1544"/>
                  <a:gd name="T33" fmla="*/ 1125 h 1269"/>
                  <a:gd name="T34" fmla="*/ 131 w 1544"/>
                  <a:gd name="T35" fmla="*/ 1126 h 1269"/>
                  <a:gd name="T36" fmla="*/ 119 w 1544"/>
                  <a:gd name="T37" fmla="*/ 1137 h 1269"/>
                  <a:gd name="T38" fmla="*/ 103 w 1544"/>
                  <a:gd name="T39" fmla="*/ 1159 h 1269"/>
                  <a:gd name="T40" fmla="*/ 88 w 1544"/>
                  <a:gd name="T41" fmla="*/ 1197 h 1269"/>
                  <a:gd name="T42" fmla="*/ 87 w 1544"/>
                  <a:gd name="T43" fmla="*/ 1227 h 1269"/>
                  <a:gd name="T44" fmla="*/ 36 w 1544"/>
                  <a:gd name="T45" fmla="*/ 1269 h 1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44" h="1269">
                    <a:moveTo>
                      <a:pt x="36" y="1269"/>
                    </a:moveTo>
                    <a:lnTo>
                      <a:pt x="0" y="1225"/>
                    </a:lnTo>
                    <a:lnTo>
                      <a:pt x="0" y="1216"/>
                    </a:lnTo>
                    <a:lnTo>
                      <a:pt x="21" y="1199"/>
                    </a:lnTo>
                    <a:lnTo>
                      <a:pt x="117" y="1122"/>
                    </a:lnTo>
                    <a:lnTo>
                      <a:pt x="1456" y="54"/>
                    </a:lnTo>
                    <a:lnTo>
                      <a:pt x="1478" y="36"/>
                    </a:lnTo>
                    <a:lnTo>
                      <a:pt x="1524" y="0"/>
                    </a:lnTo>
                    <a:lnTo>
                      <a:pt x="1544" y="26"/>
                    </a:lnTo>
                    <a:lnTo>
                      <a:pt x="1478" y="80"/>
                    </a:lnTo>
                    <a:lnTo>
                      <a:pt x="1456" y="98"/>
                    </a:lnTo>
                    <a:lnTo>
                      <a:pt x="187" y="1146"/>
                    </a:lnTo>
                    <a:lnTo>
                      <a:pt x="183" y="1138"/>
                    </a:lnTo>
                    <a:lnTo>
                      <a:pt x="179" y="1133"/>
                    </a:lnTo>
                    <a:lnTo>
                      <a:pt x="171" y="1125"/>
                    </a:lnTo>
                    <a:lnTo>
                      <a:pt x="156" y="1124"/>
                    </a:lnTo>
                    <a:lnTo>
                      <a:pt x="144" y="1125"/>
                    </a:lnTo>
                    <a:lnTo>
                      <a:pt x="131" y="1126"/>
                    </a:lnTo>
                    <a:lnTo>
                      <a:pt x="119" y="1137"/>
                    </a:lnTo>
                    <a:lnTo>
                      <a:pt x="103" y="1159"/>
                    </a:lnTo>
                    <a:lnTo>
                      <a:pt x="88" y="1197"/>
                    </a:lnTo>
                    <a:lnTo>
                      <a:pt x="87" y="1227"/>
                    </a:lnTo>
                    <a:lnTo>
                      <a:pt x="36" y="12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  <p:sp>
            <p:nvSpPr>
              <p:cNvPr id="43" name="Freeform 320"/>
              <p:cNvSpPr>
                <a:spLocks/>
              </p:cNvSpPr>
              <p:nvPr/>
            </p:nvSpPr>
            <p:spPr bwMode="auto">
              <a:xfrm>
                <a:off x="4851400" y="2605088"/>
                <a:ext cx="57150" cy="133350"/>
              </a:xfrm>
              <a:custGeom>
                <a:avLst/>
                <a:gdLst>
                  <a:gd name="T0" fmla="*/ 51 w 144"/>
                  <a:gd name="T1" fmla="*/ 334 h 334"/>
                  <a:gd name="T2" fmla="*/ 40 w 144"/>
                  <a:gd name="T3" fmla="*/ 330 h 334"/>
                  <a:gd name="T4" fmla="*/ 26 w 144"/>
                  <a:gd name="T5" fmla="*/ 317 h 334"/>
                  <a:gd name="T6" fmla="*/ 25 w 144"/>
                  <a:gd name="T7" fmla="*/ 305 h 334"/>
                  <a:gd name="T8" fmla="*/ 21 w 144"/>
                  <a:gd name="T9" fmla="*/ 259 h 334"/>
                  <a:gd name="T10" fmla="*/ 3 w 144"/>
                  <a:gd name="T11" fmla="*/ 154 h 334"/>
                  <a:gd name="T12" fmla="*/ 0 w 144"/>
                  <a:gd name="T13" fmla="*/ 103 h 334"/>
                  <a:gd name="T14" fmla="*/ 1 w 144"/>
                  <a:gd name="T15" fmla="*/ 73 h 334"/>
                  <a:gd name="T16" fmla="*/ 16 w 144"/>
                  <a:gd name="T17" fmla="*/ 35 h 334"/>
                  <a:gd name="T18" fmla="*/ 32 w 144"/>
                  <a:gd name="T19" fmla="*/ 13 h 334"/>
                  <a:gd name="T20" fmla="*/ 44 w 144"/>
                  <a:gd name="T21" fmla="*/ 2 h 334"/>
                  <a:gd name="T22" fmla="*/ 57 w 144"/>
                  <a:gd name="T23" fmla="*/ 1 h 334"/>
                  <a:gd name="T24" fmla="*/ 69 w 144"/>
                  <a:gd name="T25" fmla="*/ 0 h 334"/>
                  <a:gd name="T26" fmla="*/ 84 w 144"/>
                  <a:gd name="T27" fmla="*/ 1 h 334"/>
                  <a:gd name="T28" fmla="*/ 92 w 144"/>
                  <a:gd name="T29" fmla="*/ 9 h 334"/>
                  <a:gd name="T30" fmla="*/ 96 w 144"/>
                  <a:gd name="T31" fmla="*/ 14 h 334"/>
                  <a:gd name="T32" fmla="*/ 100 w 144"/>
                  <a:gd name="T33" fmla="*/ 22 h 334"/>
                  <a:gd name="T34" fmla="*/ 102 w 144"/>
                  <a:gd name="T35" fmla="*/ 26 h 334"/>
                  <a:gd name="T36" fmla="*/ 105 w 144"/>
                  <a:gd name="T37" fmla="*/ 32 h 334"/>
                  <a:gd name="T38" fmla="*/ 119 w 144"/>
                  <a:gd name="T39" fmla="*/ 70 h 334"/>
                  <a:gd name="T40" fmla="*/ 141 w 144"/>
                  <a:gd name="T41" fmla="*/ 171 h 334"/>
                  <a:gd name="T42" fmla="*/ 144 w 144"/>
                  <a:gd name="T43" fmla="*/ 221 h 334"/>
                  <a:gd name="T44" fmla="*/ 143 w 144"/>
                  <a:gd name="T45" fmla="*/ 251 h 334"/>
                  <a:gd name="T46" fmla="*/ 137 w 144"/>
                  <a:gd name="T47" fmla="*/ 277 h 334"/>
                  <a:gd name="T48" fmla="*/ 88 w 144"/>
                  <a:gd name="T49" fmla="*/ 312 h 334"/>
                  <a:gd name="T50" fmla="*/ 51 w 144"/>
                  <a:gd name="T51" fmla="*/ 334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4" h="334">
                    <a:moveTo>
                      <a:pt x="51" y="334"/>
                    </a:moveTo>
                    <a:lnTo>
                      <a:pt x="40" y="330"/>
                    </a:lnTo>
                    <a:lnTo>
                      <a:pt x="26" y="317"/>
                    </a:lnTo>
                    <a:lnTo>
                      <a:pt x="25" y="305"/>
                    </a:lnTo>
                    <a:lnTo>
                      <a:pt x="21" y="259"/>
                    </a:lnTo>
                    <a:lnTo>
                      <a:pt x="3" y="154"/>
                    </a:lnTo>
                    <a:lnTo>
                      <a:pt x="0" y="103"/>
                    </a:lnTo>
                    <a:lnTo>
                      <a:pt x="1" y="73"/>
                    </a:lnTo>
                    <a:lnTo>
                      <a:pt x="16" y="35"/>
                    </a:lnTo>
                    <a:lnTo>
                      <a:pt x="32" y="13"/>
                    </a:lnTo>
                    <a:lnTo>
                      <a:pt x="44" y="2"/>
                    </a:lnTo>
                    <a:lnTo>
                      <a:pt x="57" y="1"/>
                    </a:lnTo>
                    <a:lnTo>
                      <a:pt x="69" y="0"/>
                    </a:lnTo>
                    <a:lnTo>
                      <a:pt x="84" y="1"/>
                    </a:lnTo>
                    <a:lnTo>
                      <a:pt x="92" y="9"/>
                    </a:lnTo>
                    <a:lnTo>
                      <a:pt x="96" y="14"/>
                    </a:lnTo>
                    <a:lnTo>
                      <a:pt x="100" y="22"/>
                    </a:lnTo>
                    <a:lnTo>
                      <a:pt x="102" y="26"/>
                    </a:lnTo>
                    <a:lnTo>
                      <a:pt x="105" y="32"/>
                    </a:lnTo>
                    <a:lnTo>
                      <a:pt x="119" y="70"/>
                    </a:lnTo>
                    <a:lnTo>
                      <a:pt x="141" y="171"/>
                    </a:lnTo>
                    <a:lnTo>
                      <a:pt x="144" y="221"/>
                    </a:lnTo>
                    <a:lnTo>
                      <a:pt x="143" y="251"/>
                    </a:lnTo>
                    <a:lnTo>
                      <a:pt x="137" y="277"/>
                    </a:lnTo>
                    <a:lnTo>
                      <a:pt x="88" y="312"/>
                    </a:lnTo>
                    <a:lnTo>
                      <a:pt x="51" y="334"/>
                    </a:lnTo>
                    <a:close/>
                  </a:path>
                </a:pathLst>
              </a:custGeom>
              <a:solidFill>
                <a:srgbClr val="E9CE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>
                  <a:latin typeface="+mj-lt"/>
                </a:endParaRPr>
              </a:p>
            </p:txBody>
          </p:sp>
        </p:grpSp>
      </p:grpSp>
      <p:sp>
        <p:nvSpPr>
          <p:cNvPr id="45" name="Rectangle 44"/>
          <p:cNvSpPr/>
          <p:nvPr/>
        </p:nvSpPr>
        <p:spPr>
          <a:xfrm>
            <a:off x="366503" y="5406700"/>
            <a:ext cx="11368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Tim </a:t>
            </a:r>
            <a:r>
              <a:rPr lang="en-US" dirty="0" err="1"/>
              <a:t>verifikasi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melaksanakan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 smtClean="0"/>
              <a:t>dibantu</a:t>
            </a:r>
            <a:r>
              <a:rPr lang="en-US" dirty="0" smtClean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sekretariat</a:t>
            </a:r>
            <a:r>
              <a:rPr lang="en-US" dirty="0"/>
              <a:t> </a:t>
            </a:r>
            <a:r>
              <a:rPr lang="en-US" dirty="0" err="1"/>
              <a:t>tim</a:t>
            </a:r>
            <a:r>
              <a:rPr lang="en-US" dirty="0"/>
              <a:t> </a:t>
            </a:r>
            <a:r>
              <a:rPr lang="en-US" dirty="0" err="1" smtClean="0"/>
              <a:t>verifikasi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membidangi</a:t>
            </a:r>
            <a:r>
              <a:rPr lang="en-US" dirty="0" smtClean="0"/>
              <a:t> </a:t>
            </a:r>
            <a:r>
              <a:rPr lang="en-US" dirty="0" err="1"/>
              <a:t>penataan</a:t>
            </a:r>
            <a:r>
              <a:rPr lang="en-US" dirty="0"/>
              <a:t> </a:t>
            </a:r>
            <a:r>
              <a:rPr lang="en-US" dirty="0" err="1"/>
              <a:t>ruang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perumahan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 smtClean="0"/>
              <a:t>permukiman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kepala</a:t>
            </a:r>
            <a:r>
              <a:rPr lang="en-US" dirty="0"/>
              <a:t> </a:t>
            </a:r>
            <a:r>
              <a:rPr lang="en-US" dirty="0" err="1" smtClean="0"/>
              <a:t>daerah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0916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626" y="649407"/>
            <a:ext cx="11027391" cy="586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77802" y="126187"/>
            <a:ext cx="64802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Tata Cara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Penyerahan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PSU 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19 </a:t>
            </a:r>
            <a:r>
              <a:rPr lang="en-US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20)</a:t>
            </a:r>
          </a:p>
        </p:txBody>
      </p:sp>
    </p:spTree>
    <p:extLst>
      <p:ext uri="{BB962C8B-B14F-4D97-AF65-F5344CB8AC3E}">
        <p14:creationId xmlns:p14="http://schemas.microsoft.com/office/powerpoint/2010/main" val="33275493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864" y="146292"/>
            <a:ext cx="676990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PELAPORAN, BINWAS, DAN PEMBIAYAAN</a:t>
            </a:r>
          </a:p>
          <a:p>
            <a:pPr algn="ctr"/>
            <a:r>
              <a:rPr lang="en-US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b="1" dirty="0" err="1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23, 24 &amp; 25 </a:t>
            </a:r>
            <a:r>
              <a:rPr lang="en-US" b="1" dirty="0" err="1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Permendagri</a:t>
            </a:r>
            <a:r>
              <a:rPr lang="en-US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No 9 </a:t>
            </a:r>
            <a:r>
              <a:rPr lang="en-US" b="1" dirty="0" err="1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2009)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4" t="16032" r="12254" b="10847"/>
          <a:stretch/>
        </p:blipFill>
        <p:spPr>
          <a:xfrm>
            <a:off x="1191136" y="1569492"/>
            <a:ext cx="1618482" cy="12555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913" y="1446647"/>
            <a:ext cx="1867753" cy="13102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209" l="24627" r="755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34" r="25126"/>
          <a:stretch/>
        </p:blipFill>
        <p:spPr>
          <a:xfrm>
            <a:off x="9274423" y="1228297"/>
            <a:ext cx="1532812" cy="152856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99650" y="2852396"/>
            <a:ext cx="34619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AutoNum type="arabicPeriod"/>
            </a:pPr>
            <a:r>
              <a:rPr lang="en-US" dirty="0" err="1"/>
              <a:t>Bupati</a:t>
            </a:r>
            <a:r>
              <a:rPr lang="en-US" dirty="0"/>
              <a:t>/</a:t>
            </a:r>
            <a:r>
              <a:rPr lang="en-US" dirty="0" err="1"/>
              <a:t>Walikota</a:t>
            </a:r>
            <a:r>
              <a:rPr lang="en-US" dirty="0"/>
              <a:t> </a:t>
            </a:r>
            <a:r>
              <a:rPr lang="en-US" dirty="0" err="1"/>
              <a:t>menyampaikan</a:t>
            </a:r>
            <a:r>
              <a:rPr lang="en-US" dirty="0"/>
              <a:t> </a:t>
            </a:r>
            <a:r>
              <a:rPr lang="en-US" b="1" dirty="0" err="1"/>
              <a:t>laporan</a:t>
            </a:r>
            <a:r>
              <a:rPr lang="en-US" b="1" dirty="0"/>
              <a:t> </a:t>
            </a:r>
            <a:r>
              <a:rPr lang="en-US" b="1" dirty="0" err="1"/>
              <a:t>perkembangan</a:t>
            </a:r>
            <a:r>
              <a:rPr lang="en-US" b="1" dirty="0"/>
              <a:t> </a:t>
            </a:r>
            <a:r>
              <a:rPr lang="en-US" b="1" dirty="0" err="1"/>
              <a:t>penyerahan</a:t>
            </a:r>
            <a:r>
              <a:rPr lang="en-US" b="1" dirty="0"/>
              <a:t> PSU</a:t>
            </a:r>
            <a:r>
              <a:rPr lang="en-US" dirty="0"/>
              <a:t> di </a:t>
            </a:r>
            <a:r>
              <a:rPr lang="en-US" dirty="0" err="1"/>
              <a:t>daerahnya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b="1" dirty="0" err="1"/>
              <a:t>Gubernur</a:t>
            </a:r>
            <a:r>
              <a:rPr lang="en-US" b="1" dirty="0"/>
              <a:t> </a:t>
            </a:r>
            <a:r>
              <a:rPr lang="en-US" b="1" dirty="0" err="1"/>
              <a:t>secara</a:t>
            </a:r>
            <a:r>
              <a:rPr lang="en-US" b="1" dirty="0"/>
              <a:t> </a:t>
            </a:r>
            <a:r>
              <a:rPr lang="en-US" b="1" dirty="0" err="1"/>
              <a:t>berkala</a:t>
            </a:r>
            <a:r>
              <a:rPr lang="en-US" b="1" dirty="0"/>
              <a:t> </a:t>
            </a:r>
            <a:r>
              <a:rPr lang="en-US" b="1" dirty="0" err="1"/>
              <a:t>setiap</a:t>
            </a:r>
            <a:r>
              <a:rPr lang="en-US" b="1" dirty="0"/>
              <a:t> 6 (</a:t>
            </a:r>
            <a:r>
              <a:rPr lang="en-US" b="1" dirty="0" err="1"/>
              <a:t>enam</a:t>
            </a:r>
            <a:r>
              <a:rPr lang="en-US" b="1" dirty="0"/>
              <a:t>) </a:t>
            </a:r>
            <a:r>
              <a:rPr lang="en-US" b="1" dirty="0" err="1"/>
              <a:t>bulan</a:t>
            </a:r>
            <a:endParaRPr lang="en-US" b="1" dirty="0"/>
          </a:p>
          <a:p>
            <a:pPr marL="342900" lvl="0" indent="-342900">
              <a:buAutoNum type="arabicPeriod"/>
            </a:pPr>
            <a:r>
              <a:rPr lang="en-US" dirty="0" err="1"/>
              <a:t>Gubernur</a:t>
            </a:r>
            <a:r>
              <a:rPr lang="en-US" dirty="0"/>
              <a:t> </a:t>
            </a:r>
            <a:r>
              <a:rPr lang="en-US" dirty="0" err="1"/>
              <a:t>menyampaikan</a:t>
            </a:r>
            <a:r>
              <a:rPr lang="en-US" dirty="0"/>
              <a:t> </a:t>
            </a:r>
            <a:r>
              <a:rPr lang="en-US" b="1" dirty="0" err="1"/>
              <a:t>laporan</a:t>
            </a:r>
            <a:r>
              <a:rPr lang="en-US" dirty="0"/>
              <a:t> </a:t>
            </a:r>
            <a:r>
              <a:rPr lang="en-US" dirty="0" err="1"/>
              <a:t>perkembangan</a:t>
            </a:r>
            <a:r>
              <a:rPr lang="en-US" dirty="0"/>
              <a:t> </a:t>
            </a:r>
            <a:r>
              <a:rPr lang="en-US" dirty="0" err="1"/>
              <a:t>penyerahan</a:t>
            </a:r>
            <a:r>
              <a:rPr lang="en-US" dirty="0"/>
              <a:t> PSU di </a:t>
            </a:r>
            <a:r>
              <a:rPr lang="en-US" dirty="0" err="1"/>
              <a:t>wilayahnya</a:t>
            </a:r>
            <a:r>
              <a:rPr lang="en-US" dirty="0"/>
              <a:t> </a:t>
            </a:r>
            <a:r>
              <a:rPr lang="en-US" b="1" dirty="0" err="1"/>
              <a:t>kepada</a:t>
            </a:r>
            <a:r>
              <a:rPr lang="en-US" b="1" dirty="0"/>
              <a:t> </a:t>
            </a:r>
            <a:r>
              <a:rPr lang="en-US" b="1" dirty="0" err="1"/>
              <a:t>Menteri</a:t>
            </a:r>
            <a:r>
              <a:rPr lang="en-US" b="1" dirty="0"/>
              <a:t> (</a:t>
            </a:r>
            <a:r>
              <a:rPr lang="en-US" b="1" dirty="0" err="1"/>
              <a:t>Ditjen</a:t>
            </a:r>
            <a:r>
              <a:rPr lang="en-US" b="1" dirty="0"/>
              <a:t> Bina </a:t>
            </a:r>
            <a:r>
              <a:rPr lang="en-US" b="1" dirty="0" err="1"/>
              <a:t>Bangda</a:t>
            </a:r>
            <a:r>
              <a:rPr lang="en-US" b="1" dirty="0"/>
              <a:t>) </a:t>
            </a:r>
            <a:r>
              <a:rPr lang="en-US" b="1" dirty="0" err="1"/>
              <a:t>secara</a:t>
            </a:r>
            <a:r>
              <a:rPr lang="en-US" b="1" dirty="0"/>
              <a:t> </a:t>
            </a:r>
            <a:r>
              <a:rPr lang="en-US" b="1" dirty="0" err="1"/>
              <a:t>berkala</a:t>
            </a:r>
            <a:r>
              <a:rPr lang="en-US" b="1" dirty="0"/>
              <a:t> </a:t>
            </a:r>
            <a:r>
              <a:rPr lang="en-US" b="1" dirty="0" err="1"/>
              <a:t>setiap</a:t>
            </a:r>
            <a:r>
              <a:rPr lang="en-US" b="1" dirty="0"/>
              <a:t> </a:t>
            </a:r>
            <a:r>
              <a:rPr lang="en-US" b="1" dirty="0" err="1"/>
              <a:t>tahun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4367284" y="2756862"/>
            <a:ext cx="353477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Bupati</a:t>
            </a:r>
            <a:r>
              <a:rPr lang="en-US" dirty="0"/>
              <a:t>/</a:t>
            </a:r>
            <a:r>
              <a:rPr lang="en-US" dirty="0" err="1"/>
              <a:t>Walikota</a:t>
            </a:r>
            <a:r>
              <a:rPr lang="en-US" dirty="0"/>
              <a:t>, </a:t>
            </a:r>
            <a:r>
              <a:rPr lang="en-US" b="1" dirty="0" err="1"/>
              <a:t>melakukan</a:t>
            </a:r>
            <a:r>
              <a:rPr lang="en-US" b="1" dirty="0"/>
              <a:t> BINWAS </a:t>
            </a:r>
            <a:r>
              <a:rPr lang="en-US" b="1" dirty="0" err="1"/>
              <a:t>terhadap</a:t>
            </a:r>
            <a:r>
              <a:rPr lang="en-US" b="1" dirty="0"/>
              <a:t> </a:t>
            </a:r>
            <a:r>
              <a:rPr lang="en-US" b="1" dirty="0" err="1"/>
              <a:t>penyerahan</a:t>
            </a:r>
            <a:r>
              <a:rPr lang="en-US" b="1" dirty="0"/>
              <a:t>, </a:t>
            </a:r>
            <a:r>
              <a:rPr lang="en-US" b="1" dirty="0" err="1"/>
              <a:t>pengelolaan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pemanfaatan</a:t>
            </a:r>
            <a:r>
              <a:rPr lang="en-US" b="1" dirty="0"/>
              <a:t> PSU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Gubernur</a:t>
            </a:r>
            <a:r>
              <a:rPr lang="en-US" dirty="0"/>
              <a:t> </a:t>
            </a:r>
            <a:r>
              <a:rPr lang="en-US" b="1" dirty="0" err="1"/>
              <a:t>mengkoordinasikan</a:t>
            </a:r>
            <a:r>
              <a:rPr lang="en-US" b="1" dirty="0"/>
              <a:t> </a:t>
            </a:r>
            <a:r>
              <a:rPr lang="en-US" b="1" dirty="0" err="1"/>
              <a:t>kabupaten</a:t>
            </a:r>
            <a:r>
              <a:rPr lang="en-US" b="1" dirty="0"/>
              <a:t>/</a:t>
            </a:r>
            <a:r>
              <a:rPr lang="en-US" b="1" dirty="0" err="1"/>
              <a:t>kota</a:t>
            </a:r>
            <a:r>
              <a:rPr lang="en-US" b="1" dirty="0"/>
              <a:t> </a:t>
            </a:r>
            <a:r>
              <a:rPr lang="en-US" b="1" dirty="0" err="1"/>
              <a:t>dalam</a:t>
            </a:r>
            <a:r>
              <a:rPr lang="en-US" b="1" dirty="0"/>
              <a:t> BINWAS </a:t>
            </a:r>
            <a:r>
              <a:rPr lang="en-US" b="1" dirty="0" err="1"/>
              <a:t>terhadap</a:t>
            </a:r>
            <a:r>
              <a:rPr lang="en-US" b="1" dirty="0"/>
              <a:t> </a:t>
            </a:r>
            <a:r>
              <a:rPr lang="en-US" b="1" dirty="0" err="1"/>
              <a:t>penyerahan</a:t>
            </a:r>
            <a:r>
              <a:rPr lang="en-US" b="1" dirty="0"/>
              <a:t>, </a:t>
            </a:r>
            <a:r>
              <a:rPr lang="en-US" b="1" dirty="0" err="1"/>
              <a:t>pengelolaan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pemanfaatan</a:t>
            </a:r>
            <a:r>
              <a:rPr lang="en-US" b="1" dirty="0"/>
              <a:t> PSU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b="1" dirty="0" err="1"/>
              <a:t>Menteri</a:t>
            </a:r>
            <a:r>
              <a:rPr lang="en-US" b="1" dirty="0"/>
              <a:t> (</a:t>
            </a:r>
            <a:r>
              <a:rPr lang="en-US" b="1" dirty="0" err="1"/>
              <a:t>Ditjen</a:t>
            </a:r>
            <a:r>
              <a:rPr lang="en-US" b="1" dirty="0"/>
              <a:t> Bina </a:t>
            </a:r>
            <a:r>
              <a:rPr lang="en-US" b="1" dirty="0" err="1"/>
              <a:t>Bangda</a:t>
            </a:r>
            <a:r>
              <a:rPr lang="en-US" b="1" dirty="0"/>
              <a:t>)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b="1" dirty="0"/>
              <a:t>BINUM </a:t>
            </a:r>
            <a:r>
              <a:rPr lang="en-US" b="1" dirty="0" err="1"/>
              <a:t>penyelenggaraan</a:t>
            </a:r>
            <a:r>
              <a:rPr lang="en-US" b="1" dirty="0"/>
              <a:t> </a:t>
            </a:r>
            <a:r>
              <a:rPr lang="en-US" b="1" dirty="0" err="1"/>
              <a:t>penyerahan</a:t>
            </a:r>
            <a:r>
              <a:rPr lang="en-US" b="1" dirty="0"/>
              <a:t> PSU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389081" y="2756862"/>
            <a:ext cx="33034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Pembiayaan</a:t>
            </a:r>
            <a:r>
              <a:rPr lang="en-US" dirty="0"/>
              <a:t> </a:t>
            </a:r>
            <a:r>
              <a:rPr lang="en-US" dirty="0" err="1"/>
              <a:t>pemeliharaan</a:t>
            </a:r>
            <a:r>
              <a:rPr lang="en-US" dirty="0"/>
              <a:t> </a:t>
            </a:r>
            <a:r>
              <a:rPr lang="en-US" b="1" dirty="0"/>
              <a:t>PSU SEBELUM PENYERAHAN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b="1" dirty="0"/>
              <a:t>TANGGUNG JAWAB PENGEMBANG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Pembiayaan</a:t>
            </a:r>
            <a:r>
              <a:rPr lang="en-US" dirty="0"/>
              <a:t> </a:t>
            </a:r>
            <a:r>
              <a:rPr lang="en-US" dirty="0" err="1"/>
              <a:t>pemeliharaan</a:t>
            </a:r>
            <a:r>
              <a:rPr lang="en-US" dirty="0"/>
              <a:t> </a:t>
            </a:r>
            <a:r>
              <a:rPr lang="en-US" b="1" dirty="0"/>
              <a:t>PSU SETELAH PENYERAHAN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tanggung</a:t>
            </a:r>
            <a:r>
              <a:rPr lang="en-US" dirty="0"/>
              <a:t> </a:t>
            </a:r>
            <a:r>
              <a:rPr lang="en-US" dirty="0" err="1"/>
              <a:t>Jawab</a:t>
            </a:r>
            <a:r>
              <a:rPr lang="en-US" dirty="0"/>
              <a:t> </a:t>
            </a:r>
            <a:r>
              <a:rPr lang="en-US" b="1" dirty="0"/>
              <a:t>PEMDA</a:t>
            </a:r>
            <a:r>
              <a:rPr lang="en-US" dirty="0"/>
              <a:t>, yang </a:t>
            </a:r>
            <a:r>
              <a:rPr lang="en-US" dirty="0" err="1"/>
              <a:t>bersumber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b="1" dirty="0"/>
              <a:t>APBD </a:t>
            </a:r>
            <a:r>
              <a:rPr lang="en-US" dirty="0" err="1"/>
              <a:t>Kabupaten</a:t>
            </a:r>
            <a:r>
              <a:rPr lang="en-US" dirty="0"/>
              <a:t>/Kota</a:t>
            </a:r>
          </a:p>
        </p:txBody>
      </p:sp>
    </p:spTree>
    <p:extLst>
      <p:ext uri="{BB962C8B-B14F-4D97-AF65-F5344CB8AC3E}">
        <p14:creationId xmlns:p14="http://schemas.microsoft.com/office/powerpoint/2010/main" val="1256901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17743" y="2928414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Permasalahan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Penyelenggaran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Umum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di Daerah</a:t>
            </a:r>
            <a:endParaRPr lang="id-ID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635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2838" y="64634"/>
            <a:ext cx="2749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Sistematika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5065646" y="3426119"/>
            <a:ext cx="5402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Permasalahan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Penyelenggaran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PSU di Daerah</a:t>
            </a:r>
            <a:endParaRPr lang="id-ID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263185" y="2122382"/>
            <a:ext cx="761163" cy="82038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02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4267421" y="1044173"/>
            <a:ext cx="5752397" cy="820389"/>
            <a:chOff x="5652895" y="1542197"/>
            <a:chExt cx="5752397" cy="820389"/>
          </a:xfrm>
        </p:grpSpPr>
        <p:sp>
          <p:nvSpPr>
            <p:cNvPr id="73" name="Rectangle 72"/>
            <p:cNvSpPr/>
            <p:nvPr/>
          </p:nvSpPr>
          <p:spPr>
            <a:xfrm>
              <a:off x="5652895" y="1542197"/>
              <a:ext cx="761163" cy="82038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/>
                <a:t>01</a:t>
              </a: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6456844" y="1749041"/>
              <a:ext cx="494844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Dasar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Hukum</a:t>
              </a:r>
              <a:endParaRPr lang="id-ID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2" name="Rectangle 71"/>
          <p:cNvSpPr/>
          <p:nvPr/>
        </p:nvSpPr>
        <p:spPr>
          <a:xfrm>
            <a:off x="4310207" y="4278800"/>
            <a:ext cx="761163" cy="82038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04</a:t>
            </a:r>
          </a:p>
        </p:txBody>
      </p:sp>
      <p:grpSp>
        <p:nvGrpSpPr>
          <p:cNvPr id="101" name="Group 100"/>
          <p:cNvGrpSpPr/>
          <p:nvPr/>
        </p:nvGrpSpPr>
        <p:grpSpPr>
          <a:xfrm>
            <a:off x="745930" y="1375746"/>
            <a:ext cx="3151956" cy="4768493"/>
            <a:chOff x="2924175" y="1682750"/>
            <a:chExt cx="2506663" cy="4035425"/>
          </a:xfrm>
        </p:grpSpPr>
        <p:sp>
          <p:nvSpPr>
            <p:cNvPr id="102" name="Freeform 90"/>
            <p:cNvSpPr>
              <a:spLocks/>
            </p:cNvSpPr>
            <p:nvPr/>
          </p:nvSpPr>
          <p:spPr bwMode="auto">
            <a:xfrm>
              <a:off x="3730625" y="5511800"/>
              <a:ext cx="276225" cy="206375"/>
            </a:xfrm>
            <a:custGeom>
              <a:avLst/>
              <a:gdLst>
                <a:gd name="T0" fmla="*/ 0 w 699"/>
                <a:gd name="T1" fmla="*/ 2 h 520"/>
                <a:gd name="T2" fmla="*/ 0 w 699"/>
                <a:gd name="T3" fmla="*/ 520 h 520"/>
                <a:gd name="T4" fmla="*/ 691 w 699"/>
                <a:gd name="T5" fmla="*/ 520 h 520"/>
                <a:gd name="T6" fmla="*/ 694 w 699"/>
                <a:gd name="T7" fmla="*/ 516 h 520"/>
                <a:gd name="T8" fmla="*/ 699 w 699"/>
                <a:gd name="T9" fmla="*/ 492 h 520"/>
                <a:gd name="T10" fmla="*/ 696 w 699"/>
                <a:gd name="T11" fmla="*/ 466 h 520"/>
                <a:gd name="T12" fmla="*/ 684 w 699"/>
                <a:gd name="T13" fmla="*/ 433 h 520"/>
                <a:gd name="T14" fmla="*/ 657 w 699"/>
                <a:gd name="T15" fmla="*/ 394 h 520"/>
                <a:gd name="T16" fmla="*/ 612 w 699"/>
                <a:gd name="T17" fmla="*/ 353 h 520"/>
                <a:gd name="T18" fmla="*/ 543 w 699"/>
                <a:gd name="T19" fmla="*/ 306 h 520"/>
                <a:gd name="T20" fmla="*/ 497 w 699"/>
                <a:gd name="T21" fmla="*/ 282 h 520"/>
                <a:gd name="T22" fmla="*/ 237 w 699"/>
                <a:gd name="T23" fmla="*/ 152 h 520"/>
                <a:gd name="T24" fmla="*/ 230 w 699"/>
                <a:gd name="T25" fmla="*/ 0 h 520"/>
                <a:gd name="T26" fmla="*/ 0 w 699"/>
                <a:gd name="T27" fmla="*/ 2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9" h="520">
                  <a:moveTo>
                    <a:pt x="0" y="2"/>
                  </a:moveTo>
                  <a:lnTo>
                    <a:pt x="0" y="520"/>
                  </a:lnTo>
                  <a:lnTo>
                    <a:pt x="691" y="520"/>
                  </a:lnTo>
                  <a:lnTo>
                    <a:pt x="694" y="516"/>
                  </a:lnTo>
                  <a:lnTo>
                    <a:pt x="699" y="492"/>
                  </a:lnTo>
                  <a:lnTo>
                    <a:pt x="696" y="466"/>
                  </a:lnTo>
                  <a:lnTo>
                    <a:pt x="684" y="433"/>
                  </a:lnTo>
                  <a:lnTo>
                    <a:pt x="657" y="394"/>
                  </a:lnTo>
                  <a:lnTo>
                    <a:pt x="612" y="353"/>
                  </a:lnTo>
                  <a:lnTo>
                    <a:pt x="543" y="306"/>
                  </a:lnTo>
                  <a:lnTo>
                    <a:pt x="497" y="282"/>
                  </a:lnTo>
                  <a:lnTo>
                    <a:pt x="237" y="152"/>
                  </a:lnTo>
                  <a:lnTo>
                    <a:pt x="23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03" name="Freeform 91"/>
            <p:cNvSpPr>
              <a:spLocks/>
            </p:cNvSpPr>
            <p:nvPr/>
          </p:nvSpPr>
          <p:spPr bwMode="auto">
            <a:xfrm>
              <a:off x="3309938" y="5511800"/>
              <a:ext cx="277813" cy="206375"/>
            </a:xfrm>
            <a:custGeom>
              <a:avLst/>
              <a:gdLst>
                <a:gd name="T0" fmla="*/ 699 w 699"/>
                <a:gd name="T1" fmla="*/ 2 h 520"/>
                <a:gd name="T2" fmla="*/ 699 w 699"/>
                <a:gd name="T3" fmla="*/ 520 h 520"/>
                <a:gd name="T4" fmla="*/ 8 w 699"/>
                <a:gd name="T5" fmla="*/ 520 h 520"/>
                <a:gd name="T6" fmla="*/ 5 w 699"/>
                <a:gd name="T7" fmla="*/ 516 h 520"/>
                <a:gd name="T8" fmla="*/ 0 w 699"/>
                <a:gd name="T9" fmla="*/ 492 h 520"/>
                <a:gd name="T10" fmla="*/ 3 w 699"/>
                <a:gd name="T11" fmla="*/ 466 h 520"/>
                <a:gd name="T12" fmla="*/ 14 w 699"/>
                <a:gd name="T13" fmla="*/ 433 h 520"/>
                <a:gd name="T14" fmla="*/ 42 w 699"/>
                <a:gd name="T15" fmla="*/ 394 h 520"/>
                <a:gd name="T16" fmla="*/ 87 w 699"/>
                <a:gd name="T17" fmla="*/ 353 h 520"/>
                <a:gd name="T18" fmla="*/ 156 w 699"/>
                <a:gd name="T19" fmla="*/ 306 h 520"/>
                <a:gd name="T20" fmla="*/ 202 w 699"/>
                <a:gd name="T21" fmla="*/ 282 h 520"/>
                <a:gd name="T22" fmla="*/ 462 w 699"/>
                <a:gd name="T23" fmla="*/ 152 h 520"/>
                <a:gd name="T24" fmla="*/ 469 w 699"/>
                <a:gd name="T25" fmla="*/ 0 h 520"/>
                <a:gd name="T26" fmla="*/ 699 w 699"/>
                <a:gd name="T27" fmla="*/ 2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9" h="520">
                  <a:moveTo>
                    <a:pt x="699" y="2"/>
                  </a:moveTo>
                  <a:lnTo>
                    <a:pt x="699" y="520"/>
                  </a:lnTo>
                  <a:lnTo>
                    <a:pt x="8" y="520"/>
                  </a:lnTo>
                  <a:lnTo>
                    <a:pt x="5" y="516"/>
                  </a:lnTo>
                  <a:lnTo>
                    <a:pt x="0" y="492"/>
                  </a:lnTo>
                  <a:lnTo>
                    <a:pt x="3" y="466"/>
                  </a:lnTo>
                  <a:lnTo>
                    <a:pt x="14" y="433"/>
                  </a:lnTo>
                  <a:lnTo>
                    <a:pt x="42" y="394"/>
                  </a:lnTo>
                  <a:lnTo>
                    <a:pt x="87" y="353"/>
                  </a:lnTo>
                  <a:lnTo>
                    <a:pt x="156" y="306"/>
                  </a:lnTo>
                  <a:lnTo>
                    <a:pt x="202" y="282"/>
                  </a:lnTo>
                  <a:lnTo>
                    <a:pt x="462" y="152"/>
                  </a:lnTo>
                  <a:lnTo>
                    <a:pt x="469" y="0"/>
                  </a:lnTo>
                  <a:lnTo>
                    <a:pt x="699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04" name="Freeform 92"/>
            <p:cNvSpPr>
              <a:spLocks/>
            </p:cNvSpPr>
            <p:nvPr/>
          </p:nvSpPr>
          <p:spPr bwMode="auto">
            <a:xfrm>
              <a:off x="3389313" y="3548063"/>
              <a:ext cx="542925" cy="2016125"/>
            </a:xfrm>
            <a:custGeom>
              <a:avLst/>
              <a:gdLst>
                <a:gd name="T0" fmla="*/ 0 w 1368"/>
                <a:gd name="T1" fmla="*/ 0 h 5080"/>
                <a:gd name="T2" fmla="*/ 148 w 1368"/>
                <a:gd name="T3" fmla="*/ 5080 h 5080"/>
                <a:gd name="T4" fmla="*/ 569 w 1368"/>
                <a:gd name="T5" fmla="*/ 5080 h 5080"/>
                <a:gd name="T6" fmla="*/ 697 w 1368"/>
                <a:gd name="T7" fmla="*/ 919 h 5080"/>
                <a:gd name="T8" fmla="*/ 763 w 1368"/>
                <a:gd name="T9" fmla="*/ 5080 h 5080"/>
                <a:gd name="T10" fmla="*/ 1184 w 1368"/>
                <a:gd name="T11" fmla="*/ 5080 h 5080"/>
                <a:gd name="T12" fmla="*/ 1368 w 1368"/>
                <a:gd name="T13" fmla="*/ 0 h 5080"/>
                <a:gd name="T14" fmla="*/ 0 w 1368"/>
                <a:gd name="T15" fmla="*/ 0 h 5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8" h="5080">
                  <a:moveTo>
                    <a:pt x="0" y="0"/>
                  </a:moveTo>
                  <a:lnTo>
                    <a:pt x="148" y="5080"/>
                  </a:lnTo>
                  <a:lnTo>
                    <a:pt x="569" y="5080"/>
                  </a:lnTo>
                  <a:lnTo>
                    <a:pt x="697" y="919"/>
                  </a:lnTo>
                  <a:lnTo>
                    <a:pt x="763" y="5080"/>
                  </a:lnTo>
                  <a:lnTo>
                    <a:pt x="1184" y="5080"/>
                  </a:lnTo>
                  <a:lnTo>
                    <a:pt x="13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3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05" name="Freeform 93"/>
            <p:cNvSpPr>
              <a:spLocks/>
            </p:cNvSpPr>
            <p:nvPr/>
          </p:nvSpPr>
          <p:spPr bwMode="auto">
            <a:xfrm>
              <a:off x="4703763" y="2887663"/>
              <a:ext cx="1588" cy="141288"/>
            </a:xfrm>
            <a:custGeom>
              <a:avLst/>
              <a:gdLst>
                <a:gd name="T0" fmla="*/ 0 w 4"/>
                <a:gd name="T1" fmla="*/ 358 h 358"/>
                <a:gd name="T2" fmla="*/ 0 w 4"/>
                <a:gd name="T3" fmla="*/ 4 h 358"/>
                <a:gd name="T4" fmla="*/ 4 w 4"/>
                <a:gd name="T5" fmla="*/ 0 h 358"/>
                <a:gd name="T6" fmla="*/ 4 w 4"/>
                <a:gd name="T7" fmla="*/ 354 h 358"/>
                <a:gd name="T8" fmla="*/ 3 w 4"/>
                <a:gd name="T9" fmla="*/ 357 h 358"/>
                <a:gd name="T10" fmla="*/ 0 w 4"/>
                <a:gd name="T11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58">
                  <a:moveTo>
                    <a:pt x="0" y="358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4" y="354"/>
                  </a:lnTo>
                  <a:lnTo>
                    <a:pt x="3" y="357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5C6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06" name="Freeform 95"/>
            <p:cNvSpPr>
              <a:spLocks/>
            </p:cNvSpPr>
            <p:nvPr/>
          </p:nvSpPr>
          <p:spPr bwMode="auto">
            <a:xfrm>
              <a:off x="3387725" y="3471863"/>
              <a:ext cx="547688" cy="76200"/>
            </a:xfrm>
            <a:custGeom>
              <a:avLst/>
              <a:gdLst>
                <a:gd name="T0" fmla="*/ 1380 w 1380"/>
                <a:gd name="T1" fmla="*/ 0 h 196"/>
                <a:gd name="T2" fmla="*/ 0 w 1380"/>
                <a:gd name="T3" fmla="*/ 0 h 196"/>
                <a:gd name="T4" fmla="*/ 5 w 1380"/>
                <a:gd name="T5" fmla="*/ 196 h 196"/>
                <a:gd name="T6" fmla="*/ 1373 w 1380"/>
                <a:gd name="T7" fmla="*/ 196 h 196"/>
                <a:gd name="T8" fmla="*/ 1380 w 138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0" h="196">
                  <a:moveTo>
                    <a:pt x="1380" y="0"/>
                  </a:moveTo>
                  <a:lnTo>
                    <a:pt x="0" y="0"/>
                  </a:lnTo>
                  <a:lnTo>
                    <a:pt x="5" y="196"/>
                  </a:lnTo>
                  <a:lnTo>
                    <a:pt x="1373" y="196"/>
                  </a:lnTo>
                  <a:lnTo>
                    <a:pt x="1380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07" name="Freeform 96"/>
            <p:cNvSpPr>
              <a:spLocks/>
            </p:cNvSpPr>
            <p:nvPr/>
          </p:nvSpPr>
          <p:spPr bwMode="auto">
            <a:xfrm>
              <a:off x="3308350" y="2473325"/>
              <a:ext cx="276225" cy="1401763"/>
            </a:xfrm>
            <a:custGeom>
              <a:avLst/>
              <a:gdLst>
                <a:gd name="T0" fmla="*/ 0 w 696"/>
                <a:gd name="T1" fmla="*/ 375 h 3534"/>
                <a:gd name="T2" fmla="*/ 92 w 696"/>
                <a:gd name="T3" fmla="*/ 3513 h 3534"/>
                <a:gd name="T4" fmla="*/ 626 w 696"/>
                <a:gd name="T5" fmla="*/ 3534 h 3534"/>
                <a:gd name="T6" fmla="*/ 642 w 696"/>
                <a:gd name="T7" fmla="*/ 636 h 3534"/>
                <a:gd name="T8" fmla="*/ 696 w 696"/>
                <a:gd name="T9" fmla="*/ 0 h 3534"/>
                <a:gd name="T10" fmla="*/ 0 w 696"/>
                <a:gd name="T11" fmla="*/ 375 h 3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3534">
                  <a:moveTo>
                    <a:pt x="0" y="375"/>
                  </a:moveTo>
                  <a:lnTo>
                    <a:pt x="92" y="3513"/>
                  </a:lnTo>
                  <a:lnTo>
                    <a:pt x="626" y="3534"/>
                  </a:lnTo>
                  <a:lnTo>
                    <a:pt x="642" y="636"/>
                  </a:lnTo>
                  <a:lnTo>
                    <a:pt x="696" y="0"/>
                  </a:lnTo>
                  <a:lnTo>
                    <a:pt x="0" y="375"/>
                  </a:lnTo>
                  <a:close/>
                </a:path>
              </a:pathLst>
            </a:custGeom>
            <a:solidFill>
              <a:srgbClr val="111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08" name="Freeform 97"/>
            <p:cNvSpPr>
              <a:spLocks/>
            </p:cNvSpPr>
            <p:nvPr/>
          </p:nvSpPr>
          <p:spPr bwMode="auto">
            <a:xfrm>
              <a:off x="3559175" y="2462213"/>
              <a:ext cx="223838" cy="1006475"/>
            </a:xfrm>
            <a:custGeom>
              <a:avLst/>
              <a:gdLst>
                <a:gd name="T0" fmla="*/ 262 w 565"/>
                <a:gd name="T1" fmla="*/ 0 h 2536"/>
                <a:gd name="T2" fmla="*/ 94 w 565"/>
                <a:gd name="T3" fmla="*/ 41 h 2536"/>
                <a:gd name="T4" fmla="*/ 0 w 565"/>
                <a:gd name="T5" fmla="*/ 162 h 2536"/>
                <a:gd name="T6" fmla="*/ 0 w 565"/>
                <a:gd name="T7" fmla="*/ 2536 h 2536"/>
                <a:gd name="T8" fmla="*/ 565 w 565"/>
                <a:gd name="T9" fmla="*/ 2536 h 2536"/>
                <a:gd name="T10" fmla="*/ 558 w 565"/>
                <a:gd name="T11" fmla="*/ 162 h 2536"/>
                <a:gd name="T12" fmla="*/ 437 w 565"/>
                <a:gd name="T13" fmla="*/ 35 h 2536"/>
                <a:gd name="T14" fmla="*/ 262 w 565"/>
                <a:gd name="T15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5" h="2536">
                  <a:moveTo>
                    <a:pt x="262" y="0"/>
                  </a:moveTo>
                  <a:lnTo>
                    <a:pt x="94" y="41"/>
                  </a:lnTo>
                  <a:lnTo>
                    <a:pt x="0" y="162"/>
                  </a:lnTo>
                  <a:lnTo>
                    <a:pt x="0" y="2536"/>
                  </a:lnTo>
                  <a:lnTo>
                    <a:pt x="565" y="2536"/>
                  </a:lnTo>
                  <a:lnTo>
                    <a:pt x="558" y="162"/>
                  </a:lnTo>
                  <a:lnTo>
                    <a:pt x="437" y="35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09" name="Freeform 98"/>
            <p:cNvSpPr>
              <a:spLocks/>
            </p:cNvSpPr>
            <p:nvPr/>
          </p:nvSpPr>
          <p:spPr bwMode="auto">
            <a:xfrm>
              <a:off x="3619500" y="2489200"/>
              <a:ext cx="92075" cy="120650"/>
            </a:xfrm>
            <a:custGeom>
              <a:avLst/>
              <a:gdLst>
                <a:gd name="T0" fmla="*/ 111 w 232"/>
                <a:gd name="T1" fmla="*/ 0 h 305"/>
                <a:gd name="T2" fmla="*/ 0 w 232"/>
                <a:gd name="T3" fmla="*/ 171 h 305"/>
                <a:gd name="T4" fmla="*/ 71 w 232"/>
                <a:gd name="T5" fmla="*/ 305 h 305"/>
                <a:gd name="T6" fmla="*/ 155 w 232"/>
                <a:gd name="T7" fmla="*/ 305 h 305"/>
                <a:gd name="T8" fmla="*/ 232 w 232"/>
                <a:gd name="T9" fmla="*/ 171 h 305"/>
                <a:gd name="T10" fmla="*/ 111 w 232"/>
                <a:gd name="T11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305">
                  <a:moveTo>
                    <a:pt x="111" y="0"/>
                  </a:moveTo>
                  <a:lnTo>
                    <a:pt x="0" y="171"/>
                  </a:lnTo>
                  <a:lnTo>
                    <a:pt x="71" y="305"/>
                  </a:lnTo>
                  <a:lnTo>
                    <a:pt x="155" y="305"/>
                  </a:lnTo>
                  <a:lnTo>
                    <a:pt x="232" y="171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E5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10" name="Freeform 99"/>
            <p:cNvSpPr>
              <a:spLocks/>
            </p:cNvSpPr>
            <p:nvPr/>
          </p:nvSpPr>
          <p:spPr bwMode="auto">
            <a:xfrm>
              <a:off x="3573463" y="2432050"/>
              <a:ext cx="196850" cy="150813"/>
            </a:xfrm>
            <a:custGeom>
              <a:avLst/>
              <a:gdLst>
                <a:gd name="T0" fmla="*/ 85 w 499"/>
                <a:gd name="T1" fmla="*/ 0 h 380"/>
                <a:gd name="T2" fmla="*/ 387 w 499"/>
                <a:gd name="T3" fmla="*/ 0 h 380"/>
                <a:gd name="T4" fmla="*/ 499 w 499"/>
                <a:gd name="T5" fmla="*/ 203 h 380"/>
                <a:gd name="T6" fmla="*/ 345 w 499"/>
                <a:gd name="T7" fmla="*/ 373 h 380"/>
                <a:gd name="T8" fmla="*/ 232 w 499"/>
                <a:gd name="T9" fmla="*/ 190 h 380"/>
                <a:gd name="T10" fmla="*/ 113 w 499"/>
                <a:gd name="T11" fmla="*/ 380 h 380"/>
                <a:gd name="T12" fmla="*/ 0 w 499"/>
                <a:gd name="T13" fmla="*/ 218 h 380"/>
                <a:gd name="T14" fmla="*/ 85 w 499"/>
                <a:gd name="T1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380">
                  <a:moveTo>
                    <a:pt x="85" y="0"/>
                  </a:moveTo>
                  <a:lnTo>
                    <a:pt x="387" y="0"/>
                  </a:lnTo>
                  <a:lnTo>
                    <a:pt x="499" y="203"/>
                  </a:lnTo>
                  <a:lnTo>
                    <a:pt x="345" y="373"/>
                  </a:lnTo>
                  <a:lnTo>
                    <a:pt x="232" y="190"/>
                  </a:lnTo>
                  <a:lnTo>
                    <a:pt x="113" y="380"/>
                  </a:lnTo>
                  <a:lnTo>
                    <a:pt x="0" y="218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11" name="Freeform 100"/>
            <p:cNvSpPr>
              <a:spLocks/>
            </p:cNvSpPr>
            <p:nvPr/>
          </p:nvSpPr>
          <p:spPr bwMode="auto">
            <a:xfrm>
              <a:off x="3624263" y="2351088"/>
              <a:ext cx="85725" cy="138113"/>
            </a:xfrm>
            <a:custGeom>
              <a:avLst/>
              <a:gdLst>
                <a:gd name="T0" fmla="*/ 0 w 217"/>
                <a:gd name="T1" fmla="*/ 28 h 346"/>
                <a:gd name="T2" fmla="*/ 0 w 217"/>
                <a:gd name="T3" fmla="*/ 259 h 346"/>
                <a:gd name="T4" fmla="*/ 101 w 217"/>
                <a:gd name="T5" fmla="*/ 346 h 346"/>
                <a:gd name="T6" fmla="*/ 217 w 217"/>
                <a:gd name="T7" fmla="*/ 259 h 346"/>
                <a:gd name="T8" fmla="*/ 217 w 217"/>
                <a:gd name="T9" fmla="*/ 0 h 346"/>
                <a:gd name="T10" fmla="*/ 189 w 217"/>
                <a:gd name="T11" fmla="*/ 8 h 346"/>
                <a:gd name="T12" fmla="*/ 67 w 217"/>
                <a:gd name="T13" fmla="*/ 34 h 346"/>
                <a:gd name="T14" fmla="*/ 20 w 217"/>
                <a:gd name="T15" fmla="*/ 37 h 346"/>
                <a:gd name="T16" fmla="*/ 1 w 217"/>
                <a:gd name="T17" fmla="*/ 34 h 346"/>
                <a:gd name="T18" fmla="*/ 0 w 217"/>
                <a:gd name="T19" fmla="*/ 2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346">
                  <a:moveTo>
                    <a:pt x="0" y="28"/>
                  </a:moveTo>
                  <a:lnTo>
                    <a:pt x="0" y="259"/>
                  </a:lnTo>
                  <a:lnTo>
                    <a:pt x="101" y="346"/>
                  </a:lnTo>
                  <a:lnTo>
                    <a:pt x="217" y="259"/>
                  </a:lnTo>
                  <a:lnTo>
                    <a:pt x="217" y="0"/>
                  </a:lnTo>
                  <a:lnTo>
                    <a:pt x="189" y="8"/>
                  </a:lnTo>
                  <a:lnTo>
                    <a:pt x="67" y="34"/>
                  </a:lnTo>
                  <a:lnTo>
                    <a:pt x="20" y="37"/>
                  </a:lnTo>
                  <a:lnTo>
                    <a:pt x="1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D9A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12" name="Freeform 101"/>
            <p:cNvSpPr>
              <a:spLocks/>
            </p:cNvSpPr>
            <p:nvPr/>
          </p:nvSpPr>
          <p:spPr bwMode="auto">
            <a:xfrm>
              <a:off x="3619500" y="2584450"/>
              <a:ext cx="84138" cy="812800"/>
            </a:xfrm>
            <a:custGeom>
              <a:avLst/>
              <a:gdLst>
                <a:gd name="T0" fmla="*/ 84 w 211"/>
                <a:gd name="T1" fmla="*/ 0 h 2045"/>
                <a:gd name="T2" fmla="*/ 0 w 211"/>
                <a:gd name="T3" fmla="*/ 1926 h 2045"/>
                <a:gd name="T4" fmla="*/ 98 w 211"/>
                <a:gd name="T5" fmla="*/ 2045 h 2045"/>
                <a:gd name="T6" fmla="*/ 211 w 211"/>
                <a:gd name="T7" fmla="*/ 1920 h 2045"/>
                <a:gd name="T8" fmla="*/ 147 w 211"/>
                <a:gd name="T9" fmla="*/ 0 h 2045"/>
                <a:gd name="T10" fmla="*/ 84 w 211"/>
                <a:gd name="T11" fmla="*/ 0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045">
                  <a:moveTo>
                    <a:pt x="84" y="0"/>
                  </a:moveTo>
                  <a:lnTo>
                    <a:pt x="0" y="1926"/>
                  </a:lnTo>
                  <a:lnTo>
                    <a:pt x="98" y="2045"/>
                  </a:lnTo>
                  <a:lnTo>
                    <a:pt x="211" y="1920"/>
                  </a:lnTo>
                  <a:lnTo>
                    <a:pt x="147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E5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13" name="Freeform 102"/>
            <p:cNvSpPr>
              <a:spLocks/>
            </p:cNvSpPr>
            <p:nvPr/>
          </p:nvSpPr>
          <p:spPr bwMode="auto">
            <a:xfrm>
              <a:off x="3757613" y="2481263"/>
              <a:ext cx="273050" cy="1398588"/>
            </a:xfrm>
            <a:custGeom>
              <a:avLst/>
              <a:gdLst>
                <a:gd name="T0" fmla="*/ 689 w 689"/>
                <a:gd name="T1" fmla="*/ 348 h 3524"/>
                <a:gd name="T2" fmla="*/ 0 w 689"/>
                <a:gd name="T3" fmla="*/ 0 h 3524"/>
                <a:gd name="T4" fmla="*/ 55 w 689"/>
                <a:gd name="T5" fmla="*/ 621 h 3524"/>
                <a:gd name="T6" fmla="*/ 0 w 689"/>
                <a:gd name="T7" fmla="*/ 3524 h 3524"/>
                <a:gd name="T8" fmla="*/ 634 w 689"/>
                <a:gd name="T9" fmla="*/ 3480 h 3524"/>
                <a:gd name="T10" fmla="*/ 689 w 689"/>
                <a:gd name="T11" fmla="*/ 348 h 3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9" h="3524">
                  <a:moveTo>
                    <a:pt x="689" y="348"/>
                  </a:moveTo>
                  <a:lnTo>
                    <a:pt x="0" y="0"/>
                  </a:lnTo>
                  <a:lnTo>
                    <a:pt x="55" y="621"/>
                  </a:lnTo>
                  <a:lnTo>
                    <a:pt x="0" y="3524"/>
                  </a:lnTo>
                  <a:lnTo>
                    <a:pt x="634" y="3480"/>
                  </a:lnTo>
                  <a:lnTo>
                    <a:pt x="689" y="348"/>
                  </a:lnTo>
                  <a:close/>
                </a:path>
              </a:pathLst>
            </a:custGeom>
            <a:solidFill>
              <a:srgbClr val="111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14" name="Freeform 103"/>
            <p:cNvSpPr>
              <a:spLocks/>
            </p:cNvSpPr>
            <p:nvPr/>
          </p:nvSpPr>
          <p:spPr bwMode="auto">
            <a:xfrm>
              <a:off x="3451225" y="2473325"/>
              <a:ext cx="133350" cy="1073150"/>
            </a:xfrm>
            <a:custGeom>
              <a:avLst/>
              <a:gdLst>
                <a:gd name="T0" fmla="*/ 334 w 334"/>
                <a:gd name="T1" fmla="*/ 0 h 2704"/>
                <a:gd name="T2" fmla="*/ 248 w 334"/>
                <a:gd name="T3" fmla="*/ 56 h 2704"/>
                <a:gd name="T4" fmla="*/ 107 w 334"/>
                <a:gd name="T5" fmla="*/ 255 h 2704"/>
                <a:gd name="T6" fmla="*/ 140 w 334"/>
                <a:gd name="T7" fmla="*/ 462 h 2704"/>
                <a:gd name="T8" fmla="*/ 3 w 334"/>
                <a:gd name="T9" fmla="*/ 524 h 2704"/>
                <a:gd name="T10" fmla="*/ 1 w 334"/>
                <a:gd name="T11" fmla="*/ 535 h 2704"/>
                <a:gd name="T12" fmla="*/ 0 w 334"/>
                <a:gd name="T13" fmla="*/ 537 h 2704"/>
                <a:gd name="T14" fmla="*/ 267 w 334"/>
                <a:gd name="T15" fmla="*/ 2704 h 2704"/>
                <a:gd name="T16" fmla="*/ 280 w 334"/>
                <a:gd name="T17" fmla="*/ 636 h 2704"/>
                <a:gd name="T18" fmla="*/ 334 w 334"/>
                <a:gd name="T19" fmla="*/ 0 h 2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2704">
                  <a:moveTo>
                    <a:pt x="334" y="0"/>
                  </a:moveTo>
                  <a:lnTo>
                    <a:pt x="248" y="56"/>
                  </a:lnTo>
                  <a:lnTo>
                    <a:pt x="107" y="255"/>
                  </a:lnTo>
                  <a:lnTo>
                    <a:pt x="140" y="462"/>
                  </a:lnTo>
                  <a:lnTo>
                    <a:pt x="3" y="524"/>
                  </a:lnTo>
                  <a:lnTo>
                    <a:pt x="1" y="535"/>
                  </a:lnTo>
                  <a:lnTo>
                    <a:pt x="0" y="537"/>
                  </a:lnTo>
                  <a:lnTo>
                    <a:pt x="267" y="2704"/>
                  </a:lnTo>
                  <a:lnTo>
                    <a:pt x="280" y="636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414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15" name="Freeform 104"/>
            <p:cNvSpPr>
              <a:spLocks/>
            </p:cNvSpPr>
            <p:nvPr/>
          </p:nvSpPr>
          <p:spPr bwMode="auto">
            <a:xfrm>
              <a:off x="3751263" y="2471738"/>
              <a:ext cx="134938" cy="1077913"/>
            </a:xfrm>
            <a:custGeom>
              <a:avLst/>
              <a:gdLst>
                <a:gd name="T0" fmla="*/ 0 w 340"/>
                <a:gd name="T1" fmla="*/ 0 h 2716"/>
                <a:gd name="T2" fmla="*/ 92 w 340"/>
                <a:gd name="T3" fmla="*/ 59 h 2716"/>
                <a:gd name="T4" fmla="*/ 232 w 340"/>
                <a:gd name="T5" fmla="*/ 258 h 2716"/>
                <a:gd name="T6" fmla="*/ 200 w 340"/>
                <a:gd name="T7" fmla="*/ 465 h 2716"/>
                <a:gd name="T8" fmla="*/ 336 w 340"/>
                <a:gd name="T9" fmla="*/ 527 h 2716"/>
                <a:gd name="T10" fmla="*/ 340 w 340"/>
                <a:gd name="T11" fmla="*/ 538 h 2716"/>
                <a:gd name="T12" fmla="*/ 340 w 340"/>
                <a:gd name="T13" fmla="*/ 540 h 2716"/>
                <a:gd name="T14" fmla="*/ 16 w 340"/>
                <a:gd name="T15" fmla="*/ 2716 h 2716"/>
                <a:gd name="T16" fmla="*/ 61 w 340"/>
                <a:gd name="T17" fmla="*/ 639 h 2716"/>
                <a:gd name="T18" fmla="*/ 0 w 340"/>
                <a:gd name="T19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2716">
                  <a:moveTo>
                    <a:pt x="0" y="0"/>
                  </a:moveTo>
                  <a:lnTo>
                    <a:pt x="92" y="59"/>
                  </a:lnTo>
                  <a:lnTo>
                    <a:pt x="232" y="258"/>
                  </a:lnTo>
                  <a:lnTo>
                    <a:pt x="200" y="465"/>
                  </a:lnTo>
                  <a:lnTo>
                    <a:pt x="336" y="527"/>
                  </a:lnTo>
                  <a:lnTo>
                    <a:pt x="340" y="538"/>
                  </a:lnTo>
                  <a:lnTo>
                    <a:pt x="340" y="540"/>
                  </a:lnTo>
                  <a:lnTo>
                    <a:pt x="16" y="2716"/>
                  </a:lnTo>
                  <a:lnTo>
                    <a:pt x="61" y="6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4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16" name="Rectangle 105"/>
            <p:cNvSpPr>
              <a:spLocks noChangeArrowheads="1"/>
            </p:cNvSpPr>
            <p:nvPr/>
          </p:nvSpPr>
          <p:spPr bwMode="auto">
            <a:xfrm>
              <a:off x="3622675" y="3468688"/>
              <a:ext cx="93663" cy="76200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17" name="Freeform 106"/>
            <p:cNvSpPr>
              <a:spLocks/>
            </p:cNvSpPr>
            <p:nvPr/>
          </p:nvSpPr>
          <p:spPr bwMode="auto">
            <a:xfrm>
              <a:off x="3203575" y="3549650"/>
              <a:ext cx="161925" cy="244475"/>
            </a:xfrm>
            <a:custGeom>
              <a:avLst/>
              <a:gdLst>
                <a:gd name="T0" fmla="*/ 129 w 410"/>
                <a:gd name="T1" fmla="*/ 0 h 616"/>
                <a:gd name="T2" fmla="*/ 180 w 410"/>
                <a:gd name="T3" fmla="*/ 33 h 616"/>
                <a:gd name="T4" fmla="*/ 256 w 410"/>
                <a:gd name="T5" fmla="*/ 91 h 616"/>
                <a:gd name="T6" fmla="*/ 303 w 410"/>
                <a:gd name="T7" fmla="*/ 136 h 616"/>
                <a:gd name="T8" fmla="*/ 343 w 410"/>
                <a:gd name="T9" fmla="*/ 184 h 616"/>
                <a:gd name="T10" fmla="*/ 377 w 410"/>
                <a:gd name="T11" fmla="*/ 237 h 616"/>
                <a:gd name="T12" fmla="*/ 400 w 410"/>
                <a:gd name="T13" fmla="*/ 295 h 616"/>
                <a:gd name="T14" fmla="*/ 410 w 410"/>
                <a:gd name="T15" fmla="*/ 357 h 616"/>
                <a:gd name="T16" fmla="*/ 410 w 410"/>
                <a:gd name="T17" fmla="*/ 389 h 616"/>
                <a:gd name="T18" fmla="*/ 407 w 410"/>
                <a:gd name="T19" fmla="*/ 441 h 616"/>
                <a:gd name="T20" fmla="*/ 392 w 410"/>
                <a:gd name="T21" fmla="*/ 498 h 616"/>
                <a:gd name="T22" fmla="*/ 378 w 410"/>
                <a:gd name="T23" fmla="*/ 528 h 616"/>
                <a:gd name="T24" fmla="*/ 357 w 410"/>
                <a:gd name="T25" fmla="*/ 551 h 616"/>
                <a:gd name="T26" fmla="*/ 330 w 410"/>
                <a:gd name="T27" fmla="*/ 569 h 616"/>
                <a:gd name="T28" fmla="*/ 277 w 410"/>
                <a:gd name="T29" fmla="*/ 591 h 616"/>
                <a:gd name="T30" fmla="*/ 226 w 410"/>
                <a:gd name="T31" fmla="*/ 606 h 616"/>
                <a:gd name="T32" fmla="*/ 207 w 410"/>
                <a:gd name="T33" fmla="*/ 609 h 616"/>
                <a:gd name="T34" fmla="*/ 154 w 410"/>
                <a:gd name="T35" fmla="*/ 616 h 616"/>
                <a:gd name="T36" fmla="*/ 99 w 410"/>
                <a:gd name="T37" fmla="*/ 613 h 616"/>
                <a:gd name="T38" fmla="*/ 64 w 410"/>
                <a:gd name="T39" fmla="*/ 600 h 616"/>
                <a:gd name="T40" fmla="*/ 46 w 410"/>
                <a:gd name="T41" fmla="*/ 585 h 616"/>
                <a:gd name="T42" fmla="*/ 40 w 410"/>
                <a:gd name="T43" fmla="*/ 576 h 616"/>
                <a:gd name="T44" fmla="*/ 31 w 410"/>
                <a:gd name="T45" fmla="*/ 559 h 616"/>
                <a:gd name="T46" fmla="*/ 25 w 410"/>
                <a:gd name="T47" fmla="*/ 533 h 616"/>
                <a:gd name="T48" fmla="*/ 29 w 410"/>
                <a:gd name="T49" fmla="*/ 516 h 616"/>
                <a:gd name="T50" fmla="*/ 41 w 410"/>
                <a:gd name="T51" fmla="*/ 504 h 616"/>
                <a:gd name="T52" fmla="*/ 92 w 410"/>
                <a:gd name="T53" fmla="*/ 492 h 616"/>
                <a:gd name="T54" fmla="*/ 129 w 410"/>
                <a:gd name="T55" fmla="*/ 486 h 616"/>
                <a:gd name="T56" fmla="*/ 145 w 410"/>
                <a:gd name="T57" fmla="*/ 480 h 616"/>
                <a:gd name="T58" fmla="*/ 173 w 410"/>
                <a:gd name="T59" fmla="*/ 453 h 616"/>
                <a:gd name="T60" fmla="*/ 188 w 410"/>
                <a:gd name="T61" fmla="*/ 415 h 616"/>
                <a:gd name="T62" fmla="*/ 182 w 410"/>
                <a:gd name="T63" fmla="*/ 384 h 616"/>
                <a:gd name="T64" fmla="*/ 171 w 410"/>
                <a:gd name="T65" fmla="*/ 366 h 616"/>
                <a:gd name="T66" fmla="*/ 162 w 410"/>
                <a:gd name="T67" fmla="*/ 357 h 616"/>
                <a:gd name="T68" fmla="*/ 141 w 410"/>
                <a:gd name="T69" fmla="*/ 339 h 616"/>
                <a:gd name="T70" fmla="*/ 111 w 410"/>
                <a:gd name="T71" fmla="*/ 307 h 616"/>
                <a:gd name="T72" fmla="*/ 86 w 410"/>
                <a:gd name="T73" fmla="*/ 267 h 616"/>
                <a:gd name="T74" fmla="*/ 68 w 410"/>
                <a:gd name="T75" fmla="*/ 213 h 616"/>
                <a:gd name="T76" fmla="*/ 35 w 410"/>
                <a:gd name="T77" fmla="*/ 144 h 616"/>
                <a:gd name="T78" fmla="*/ 0 w 410"/>
                <a:gd name="T79" fmla="*/ 98 h 616"/>
                <a:gd name="T80" fmla="*/ 24 w 410"/>
                <a:gd name="T81" fmla="*/ 82 h 616"/>
                <a:gd name="T82" fmla="*/ 68 w 410"/>
                <a:gd name="T83" fmla="*/ 43 h 616"/>
                <a:gd name="T84" fmla="*/ 86 w 410"/>
                <a:gd name="T85" fmla="*/ 20 h 616"/>
                <a:gd name="T86" fmla="*/ 95 w 410"/>
                <a:gd name="T87" fmla="*/ 31 h 616"/>
                <a:gd name="T88" fmla="*/ 108 w 410"/>
                <a:gd name="T89" fmla="*/ 34 h 616"/>
                <a:gd name="T90" fmla="*/ 120 w 410"/>
                <a:gd name="T91" fmla="*/ 18 h 616"/>
                <a:gd name="T92" fmla="*/ 129 w 410"/>
                <a:gd name="T93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0" h="616">
                  <a:moveTo>
                    <a:pt x="129" y="0"/>
                  </a:moveTo>
                  <a:lnTo>
                    <a:pt x="180" y="33"/>
                  </a:lnTo>
                  <a:lnTo>
                    <a:pt x="256" y="91"/>
                  </a:lnTo>
                  <a:lnTo>
                    <a:pt x="303" y="136"/>
                  </a:lnTo>
                  <a:lnTo>
                    <a:pt x="343" y="184"/>
                  </a:lnTo>
                  <a:lnTo>
                    <a:pt x="377" y="237"/>
                  </a:lnTo>
                  <a:lnTo>
                    <a:pt x="400" y="295"/>
                  </a:lnTo>
                  <a:lnTo>
                    <a:pt x="410" y="357"/>
                  </a:lnTo>
                  <a:lnTo>
                    <a:pt x="410" y="389"/>
                  </a:lnTo>
                  <a:lnTo>
                    <a:pt x="407" y="441"/>
                  </a:lnTo>
                  <a:lnTo>
                    <a:pt x="392" y="498"/>
                  </a:lnTo>
                  <a:lnTo>
                    <a:pt x="378" y="528"/>
                  </a:lnTo>
                  <a:lnTo>
                    <a:pt x="357" y="551"/>
                  </a:lnTo>
                  <a:lnTo>
                    <a:pt x="330" y="569"/>
                  </a:lnTo>
                  <a:lnTo>
                    <a:pt x="277" y="591"/>
                  </a:lnTo>
                  <a:lnTo>
                    <a:pt x="226" y="606"/>
                  </a:lnTo>
                  <a:lnTo>
                    <a:pt x="207" y="609"/>
                  </a:lnTo>
                  <a:lnTo>
                    <a:pt x="154" y="616"/>
                  </a:lnTo>
                  <a:lnTo>
                    <a:pt x="99" y="613"/>
                  </a:lnTo>
                  <a:lnTo>
                    <a:pt x="64" y="600"/>
                  </a:lnTo>
                  <a:lnTo>
                    <a:pt x="46" y="585"/>
                  </a:lnTo>
                  <a:lnTo>
                    <a:pt x="40" y="576"/>
                  </a:lnTo>
                  <a:lnTo>
                    <a:pt x="31" y="559"/>
                  </a:lnTo>
                  <a:lnTo>
                    <a:pt x="25" y="533"/>
                  </a:lnTo>
                  <a:lnTo>
                    <a:pt x="29" y="516"/>
                  </a:lnTo>
                  <a:lnTo>
                    <a:pt x="41" y="504"/>
                  </a:lnTo>
                  <a:lnTo>
                    <a:pt x="92" y="492"/>
                  </a:lnTo>
                  <a:lnTo>
                    <a:pt x="129" y="486"/>
                  </a:lnTo>
                  <a:lnTo>
                    <a:pt x="145" y="480"/>
                  </a:lnTo>
                  <a:lnTo>
                    <a:pt x="173" y="453"/>
                  </a:lnTo>
                  <a:lnTo>
                    <a:pt x="188" y="415"/>
                  </a:lnTo>
                  <a:lnTo>
                    <a:pt x="182" y="384"/>
                  </a:lnTo>
                  <a:lnTo>
                    <a:pt x="171" y="366"/>
                  </a:lnTo>
                  <a:lnTo>
                    <a:pt x="162" y="357"/>
                  </a:lnTo>
                  <a:lnTo>
                    <a:pt x="141" y="339"/>
                  </a:lnTo>
                  <a:lnTo>
                    <a:pt x="111" y="307"/>
                  </a:lnTo>
                  <a:lnTo>
                    <a:pt x="86" y="267"/>
                  </a:lnTo>
                  <a:lnTo>
                    <a:pt x="68" y="213"/>
                  </a:lnTo>
                  <a:lnTo>
                    <a:pt x="35" y="144"/>
                  </a:lnTo>
                  <a:lnTo>
                    <a:pt x="0" y="98"/>
                  </a:lnTo>
                  <a:lnTo>
                    <a:pt x="24" y="82"/>
                  </a:lnTo>
                  <a:lnTo>
                    <a:pt x="68" y="43"/>
                  </a:lnTo>
                  <a:lnTo>
                    <a:pt x="86" y="20"/>
                  </a:lnTo>
                  <a:lnTo>
                    <a:pt x="95" y="31"/>
                  </a:lnTo>
                  <a:lnTo>
                    <a:pt x="108" y="34"/>
                  </a:lnTo>
                  <a:lnTo>
                    <a:pt x="120" y="18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E0B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18" name="Freeform 107"/>
            <p:cNvSpPr>
              <a:spLocks/>
            </p:cNvSpPr>
            <p:nvPr/>
          </p:nvSpPr>
          <p:spPr bwMode="auto">
            <a:xfrm>
              <a:off x="3151188" y="3502025"/>
              <a:ext cx="103188" cy="115888"/>
            </a:xfrm>
            <a:custGeom>
              <a:avLst/>
              <a:gdLst>
                <a:gd name="T0" fmla="*/ 1 w 259"/>
                <a:gd name="T1" fmla="*/ 207 h 293"/>
                <a:gd name="T2" fmla="*/ 68 w 259"/>
                <a:gd name="T3" fmla="*/ 251 h 293"/>
                <a:gd name="T4" fmla="*/ 140 w 259"/>
                <a:gd name="T5" fmla="*/ 293 h 293"/>
                <a:gd name="T6" fmla="*/ 202 w 259"/>
                <a:gd name="T7" fmla="*/ 186 h 293"/>
                <a:gd name="T8" fmla="*/ 259 w 259"/>
                <a:gd name="T9" fmla="*/ 79 h 293"/>
                <a:gd name="T10" fmla="*/ 225 w 259"/>
                <a:gd name="T11" fmla="*/ 57 h 293"/>
                <a:gd name="T12" fmla="*/ 175 w 259"/>
                <a:gd name="T13" fmla="*/ 22 h 293"/>
                <a:gd name="T14" fmla="*/ 138 w 259"/>
                <a:gd name="T15" fmla="*/ 5 h 293"/>
                <a:gd name="T16" fmla="*/ 119 w 259"/>
                <a:gd name="T17" fmla="*/ 0 h 293"/>
                <a:gd name="T18" fmla="*/ 88 w 259"/>
                <a:gd name="T19" fmla="*/ 46 h 293"/>
                <a:gd name="T20" fmla="*/ 36 w 259"/>
                <a:gd name="T21" fmla="*/ 122 h 293"/>
                <a:gd name="T22" fmla="*/ 9 w 259"/>
                <a:gd name="T23" fmla="*/ 172 h 293"/>
                <a:gd name="T24" fmla="*/ 0 w 259"/>
                <a:gd name="T25" fmla="*/ 198 h 293"/>
                <a:gd name="T26" fmla="*/ 0 w 259"/>
                <a:gd name="T27" fmla="*/ 183 h 293"/>
                <a:gd name="T28" fmla="*/ 1 w 259"/>
                <a:gd name="T29" fmla="*/ 16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293">
                  <a:moveTo>
                    <a:pt x="1" y="207"/>
                  </a:moveTo>
                  <a:lnTo>
                    <a:pt x="68" y="251"/>
                  </a:lnTo>
                  <a:lnTo>
                    <a:pt x="140" y="293"/>
                  </a:lnTo>
                  <a:lnTo>
                    <a:pt x="202" y="186"/>
                  </a:lnTo>
                  <a:lnTo>
                    <a:pt x="259" y="79"/>
                  </a:lnTo>
                  <a:lnTo>
                    <a:pt x="225" y="57"/>
                  </a:lnTo>
                  <a:lnTo>
                    <a:pt x="175" y="22"/>
                  </a:lnTo>
                  <a:lnTo>
                    <a:pt x="138" y="5"/>
                  </a:lnTo>
                  <a:lnTo>
                    <a:pt x="119" y="0"/>
                  </a:lnTo>
                  <a:lnTo>
                    <a:pt x="88" y="46"/>
                  </a:lnTo>
                  <a:lnTo>
                    <a:pt x="36" y="122"/>
                  </a:lnTo>
                  <a:lnTo>
                    <a:pt x="9" y="172"/>
                  </a:lnTo>
                  <a:lnTo>
                    <a:pt x="0" y="198"/>
                  </a:lnTo>
                  <a:lnTo>
                    <a:pt x="0" y="183"/>
                  </a:lnTo>
                  <a:lnTo>
                    <a:pt x="1" y="1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19" name="Freeform 108"/>
            <p:cNvSpPr>
              <a:spLocks/>
            </p:cNvSpPr>
            <p:nvPr/>
          </p:nvSpPr>
          <p:spPr bwMode="auto">
            <a:xfrm>
              <a:off x="2924175" y="2620963"/>
              <a:ext cx="395288" cy="996950"/>
            </a:xfrm>
            <a:custGeom>
              <a:avLst/>
              <a:gdLst>
                <a:gd name="T0" fmla="*/ 968 w 995"/>
                <a:gd name="T1" fmla="*/ 0 h 2511"/>
                <a:gd name="T2" fmla="*/ 938 w 995"/>
                <a:gd name="T3" fmla="*/ 21 h 2511"/>
                <a:gd name="T4" fmla="*/ 749 w 995"/>
                <a:gd name="T5" fmla="*/ 172 h 2511"/>
                <a:gd name="T6" fmla="*/ 582 w 995"/>
                <a:gd name="T7" fmla="*/ 324 h 2511"/>
                <a:gd name="T8" fmla="*/ 448 w 995"/>
                <a:gd name="T9" fmla="*/ 463 h 2511"/>
                <a:gd name="T10" fmla="*/ 359 w 995"/>
                <a:gd name="T11" fmla="*/ 564 h 2511"/>
                <a:gd name="T12" fmla="*/ 275 w 995"/>
                <a:gd name="T13" fmla="*/ 671 h 2511"/>
                <a:gd name="T14" fmla="*/ 197 w 995"/>
                <a:gd name="T15" fmla="*/ 784 h 2511"/>
                <a:gd name="T16" fmla="*/ 128 w 995"/>
                <a:gd name="T17" fmla="*/ 902 h 2511"/>
                <a:gd name="T18" fmla="*/ 71 w 995"/>
                <a:gd name="T19" fmla="*/ 1023 h 2511"/>
                <a:gd name="T20" fmla="*/ 30 w 995"/>
                <a:gd name="T21" fmla="*/ 1146 h 2511"/>
                <a:gd name="T22" fmla="*/ 5 w 995"/>
                <a:gd name="T23" fmla="*/ 1272 h 2511"/>
                <a:gd name="T24" fmla="*/ 1 w 995"/>
                <a:gd name="T25" fmla="*/ 1334 h 2511"/>
                <a:gd name="T26" fmla="*/ 0 w 995"/>
                <a:gd name="T27" fmla="*/ 1396 h 2511"/>
                <a:gd name="T28" fmla="*/ 10 w 995"/>
                <a:gd name="T29" fmla="*/ 1518 h 2511"/>
                <a:gd name="T30" fmla="*/ 32 w 995"/>
                <a:gd name="T31" fmla="*/ 1634 h 2511"/>
                <a:gd name="T32" fmla="*/ 65 w 995"/>
                <a:gd name="T33" fmla="*/ 1747 h 2511"/>
                <a:gd name="T34" fmla="*/ 106 w 995"/>
                <a:gd name="T35" fmla="*/ 1854 h 2511"/>
                <a:gd name="T36" fmla="*/ 154 w 995"/>
                <a:gd name="T37" fmla="*/ 1953 h 2511"/>
                <a:gd name="T38" fmla="*/ 233 w 995"/>
                <a:gd name="T39" fmla="*/ 2092 h 2511"/>
                <a:gd name="T40" fmla="*/ 347 w 995"/>
                <a:gd name="T41" fmla="*/ 2250 h 2511"/>
                <a:gd name="T42" fmla="*/ 453 w 995"/>
                <a:gd name="T43" fmla="*/ 2375 h 2511"/>
                <a:gd name="T44" fmla="*/ 575 w 995"/>
                <a:gd name="T45" fmla="*/ 2495 h 2511"/>
                <a:gd name="T46" fmla="*/ 595 w 995"/>
                <a:gd name="T47" fmla="*/ 2511 h 2511"/>
                <a:gd name="T48" fmla="*/ 768 w 995"/>
                <a:gd name="T49" fmla="*/ 2241 h 2511"/>
                <a:gd name="T50" fmla="*/ 750 w 995"/>
                <a:gd name="T51" fmla="*/ 2228 h 2511"/>
                <a:gd name="T52" fmla="*/ 640 w 995"/>
                <a:gd name="T53" fmla="*/ 2134 h 2511"/>
                <a:gd name="T54" fmla="*/ 545 w 995"/>
                <a:gd name="T55" fmla="*/ 2036 h 2511"/>
                <a:gd name="T56" fmla="*/ 451 w 995"/>
                <a:gd name="T57" fmla="*/ 1913 h 2511"/>
                <a:gd name="T58" fmla="*/ 389 w 995"/>
                <a:gd name="T59" fmla="*/ 1804 h 2511"/>
                <a:gd name="T60" fmla="*/ 354 w 995"/>
                <a:gd name="T61" fmla="*/ 1727 h 2511"/>
                <a:gd name="T62" fmla="*/ 328 w 995"/>
                <a:gd name="T63" fmla="*/ 1644 h 2511"/>
                <a:gd name="T64" fmla="*/ 311 w 995"/>
                <a:gd name="T65" fmla="*/ 1557 h 2511"/>
                <a:gd name="T66" fmla="*/ 306 w 995"/>
                <a:gd name="T67" fmla="*/ 1466 h 2511"/>
                <a:gd name="T68" fmla="*/ 315 w 995"/>
                <a:gd name="T69" fmla="*/ 1371 h 2511"/>
                <a:gd name="T70" fmla="*/ 325 w 995"/>
                <a:gd name="T71" fmla="*/ 1323 h 2511"/>
                <a:gd name="T72" fmla="*/ 338 w 995"/>
                <a:gd name="T73" fmla="*/ 1275 h 2511"/>
                <a:gd name="T74" fmla="*/ 372 w 995"/>
                <a:gd name="T75" fmla="*/ 1186 h 2511"/>
                <a:gd name="T76" fmla="*/ 412 w 995"/>
                <a:gd name="T77" fmla="*/ 1103 h 2511"/>
                <a:gd name="T78" fmla="*/ 459 w 995"/>
                <a:gd name="T79" fmla="*/ 1029 h 2511"/>
                <a:gd name="T80" fmla="*/ 510 w 995"/>
                <a:gd name="T81" fmla="*/ 962 h 2511"/>
                <a:gd name="T82" fmla="*/ 566 w 995"/>
                <a:gd name="T83" fmla="*/ 901 h 2511"/>
                <a:gd name="T84" fmla="*/ 652 w 995"/>
                <a:gd name="T85" fmla="*/ 821 h 2511"/>
                <a:gd name="T86" fmla="*/ 764 w 995"/>
                <a:gd name="T87" fmla="*/ 738 h 2511"/>
                <a:gd name="T88" fmla="*/ 867 w 995"/>
                <a:gd name="T89" fmla="*/ 678 h 2511"/>
                <a:gd name="T90" fmla="*/ 978 w 995"/>
                <a:gd name="T91" fmla="*/ 626 h 2511"/>
                <a:gd name="T92" fmla="*/ 995 w 995"/>
                <a:gd name="T93" fmla="*/ 621 h 2511"/>
                <a:gd name="T94" fmla="*/ 968 w 995"/>
                <a:gd name="T95" fmla="*/ 0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5" h="2511">
                  <a:moveTo>
                    <a:pt x="968" y="0"/>
                  </a:moveTo>
                  <a:lnTo>
                    <a:pt x="938" y="21"/>
                  </a:lnTo>
                  <a:lnTo>
                    <a:pt x="749" y="172"/>
                  </a:lnTo>
                  <a:lnTo>
                    <a:pt x="582" y="324"/>
                  </a:lnTo>
                  <a:lnTo>
                    <a:pt x="448" y="463"/>
                  </a:lnTo>
                  <a:lnTo>
                    <a:pt x="359" y="564"/>
                  </a:lnTo>
                  <a:lnTo>
                    <a:pt x="275" y="671"/>
                  </a:lnTo>
                  <a:lnTo>
                    <a:pt x="197" y="784"/>
                  </a:lnTo>
                  <a:lnTo>
                    <a:pt x="128" y="902"/>
                  </a:lnTo>
                  <a:lnTo>
                    <a:pt x="71" y="1023"/>
                  </a:lnTo>
                  <a:lnTo>
                    <a:pt x="30" y="1146"/>
                  </a:lnTo>
                  <a:lnTo>
                    <a:pt x="5" y="1272"/>
                  </a:lnTo>
                  <a:lnTo>
                    <a:pt x="1" y="1334"/>
                  </a:lnTo>
                  <a:lnTo>
                    <a:pt x="0" y="1396"/>
                  </a:lnTo>
                  <a:lnTo>
                    <a:pt x="10" y="1518"/>
                  </a:lnTo>
                  <a:lnTo>
                    <a:pt x="32" y="1634"/>
                  </a:lnTo>
                  <a:lnTo>
                    <a:pt x="65" y="1747"/>
                  </a:lnTo>
                  <a:lnTo>
                    <a:pt x="106" y="1854"/>
                  </a:lnTo>
                  <a:lnTo>
                    <a:pt x="154" y="1953"/>
                  </a:lnTo>
                  <a:lnTo>
                    <a:pt x="233" y="2092"/>
                  </a:lnTo>
                  <a:lnTo>
                    <a:pt x="347" y="2250"/>
                  </a:lnTo>
                  <a:lnTo>
                    <a:pt x="453" y="2375"/>
                  </a:lnTo>
                  <a:lnTo>
                    <a:pt x="575" y="2495"/>
                  </a:lnTo>
                  <a:lnTo>
                    <a:pt x="595" y="2511"/>
                  </a:lnTo>
                  <a:lnTo>
                    <a:pt x="768" y="2241"/>
                  </a:lnTo>
                  <a:lnTo>
                    <a:pt x="750" y="2228"/>
                  </a:lnTo>
                  <a:lnTo>
                    <a:pt x="640" y="2134"/>
                  </a:lnTo>
                  <a:lnTo>
                    <a:pt x="545" y="2036"/>
                  </a:lnTo>
                  <a:lnTo>
                    <a:pt x="451" y="1913"/>
                  </a:lnTo>
                  <a:lnTo>
                    <a:pt x="389" y="1804"/>
                  </a:lnTo>
                  <a:lnTo>
                    <a:pt x="354" y="1727"/>
                  </a:lnTo>
                  <a:lnTo>
                    <a:pt x="328" y="1644"/>
                  </a:lnTo>
                  <a:lnTo>
                    <a:pt x="311" y="1557"/>
                  </a:lnTo>
                  <a:lnTo>
                    <a:pt x="306" y="1466"/>
                  </a:lnTo>
                  <a:lnTo>
                    <a:pt x="315" y="1371"/>
                  </a:lnTo>
                  <a:lnTo>
                    <a:pt x="325" y="1323"/>
                  </a:lnTo>
                  <a:lnTo>
                    <a:pt x="338" y="1275"/>
                  </a:lnTo>
                  <a:lnTo>
                    <a:pt x="372" y="1186"/>
                  </a:lnTo>
                  <a:lnTo>
                    <a:pt x="412" y="1103"/>
                  </a:lnTo>
                  <a:lnTo>
                    <a:pt x="459" y="1029"/>
                  </a:lnTo>
                  <a:lnTo>
                    <a:pt x="510" y="962"/>
                  </a:lnTo>
                  <a:lnTo>
                    <a:pt x="566" y="901"/>
                  </a:lnTo>
                  <a:lnTo>
                    <a:pt x="652" y="821"/>
                  </a:lnTo>
                  <a:lnTo>
                    <a:pt x="764" y="738"/>
                  </a:lnTo>
                  <a:lnTo>
                    <a:pt x="867" y="678"/>
                  </a:lnTo>
                  <a:lnTo>
                    <a:pt x="978" y="626"/>
                  </a:lnTo>
                  <a:lnTo>
                    <a:pt x="995" y="621"/>
                  </a:lnTo>
                  <a:lnTo>
                    <a:pt x="968" y="0"/>
                  </a:lnTo>
                  <a:close/>
                </a:path>
              </a:pathLst>
            </a:custGeom>
            <a:solidFill>
              <a:srgbClr val="111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20" name="Freeform 109"/>
            <p:cNvSpPr>
              <a:spLocks/>
            </p:cNvSpPr>
            <p:nvPr/>
          </p:nvSpPr>
          <p:spPr bwMode="auto">
            <a:xfrm>
              <a:off x="4730750" y="2605088"/>
              <a:ext cx="177800" cy="180975"/>
            </a:xfrm>
            <a:custGeom>
              <a:avLst/>
              <a:gdLst>
                <a:gd name="T0" fmla="*/ 93 w 451"/>
                <a:gd name="T1" fmla="*/ 255 h 457"/>
                <a:gd name="T2" fmla="*/ 48 w 451"/>
                <a:gd name="T3" fmla="*/ 304 h 457"/>
                <a:gd name="T4" fmla="*/ 0 w 451"/>
                <a:gd name="T5" fmla="*/ 356 h 457"/>
                <a:gd name="T6" fmla="*/ 27 w 451"/>
                <a:gd name="T7" fmla="*/ 379 h 457"/>
                <a:gd name="T8" fmla="*/ 81 w 451"/>
                <a:gd name="T9" fmla="*/ 434 h 457"/>
                <a:gd name="T10" fmla="*/ 107 w 451"/>
                <a:gd name="T11" fmla="*/ 457 h 457"/>
                <a:gd name="T12" fmla="*/ 146 w 451"/>
                <a:gd name="T13" fmla="*/ 423 h 457"/>
                <a:gd name="T14" fmla="*/ 207 w 451"/>
                <a:gd name="T15" fmla="*/ 373 h 457"/>
                <a:gd name="T16" fmla="*/ 240 w 451"/>
                <a:gd name="T17" fmla="*/ 360 h 457"/>
                <a:gd name="T18" fmla="*/ 262 w 451"/>
                <a:gd name="T19" fmla="*/ 356 h 457"/>
                <a:gd name="T20" fmla="*/ 273 w 451"/>
                <a:gd name="T21" fmla="*/ 357 h 457"/>
                <a:gd name="T22" fmla="*/ 281 w 451"/>
                <a:gd name="T23" fmla="*/ 360 h 457"/>
                <a:gd name="T24" fmla="*/ 307 w 451"/>
                <a:gd name="T25" fmla="*/ 356 h 457"/>
                <a:gd name="T26" fmla="*/ 347 w 451"/>
                <a:gd name="T27" fmla="*/ 339 h 457"/>
                <a:gd name="T28" fmla="*/ 407 w 451"/>
                <a:gd name="T29" fmla="*/ 304 h 457"/>
                <a:gd name="T30" fmla="*/ 444 w 451"/>
                <a:gd name="T31" fmla="*/ 277 h 457"/>
                <a:gd name="T32" fmla="*/ 451 w 451"/>
                <a:gd name="T33" fmla="*/ 245 h 457"/>
                <a:gd name="T34" fmla="*/ 448 w 451"/>
                <a:gd name="T35" fmla="*/ 169 h 457"/>
                <a:gd name="T36" fmla="*/ 433 w 451"/>
                <a:gd name="T37" fmla="*/ 92 h 457"/>
                <a:gd name="T38" fmla="*/ 411 w 451"/>
                <a:gd name="T39" fmla="*/ 28 h 457"/>
                <a:gd name="T40" fmla="*/ 399 w 451"/>
                <a:gd name="T41" fmla="*/ 9 h 457"/>
                <a:gd name="T42" fmla="*/ 395 w 451"/>
                <a:gd name="T43" fmla="*/ 3 h 457"/>
                <a:gd name="T44" fmla="*/ 377 w 451"/>
                <a:gd name="T45" fmla="*/ 0 h 457"/>
                <a:gd name="T46" fmla="*/ 335 w 451"/>
                <a:gd name="T47" fmla="*/ 5 h 457"/>
                <a:gd name="T48" fmla="*/ 271 w 451"/>
                <a:gd name="T49" fmla="*/ 28 h 457"/>
                <a:gd name="T50" fmla="*/ 218 w 451"/>
                <a:gd name="T51" fmla="*/ 55 h 457"/>
                <a:gd name="T52" fmla="*/ 207 w 451"/>
                <a:gd name="T53" fmla="*/ 68 h 457"/>
                <a:gd name="T54" fmla="*/ 93 w 451"/>
                <a:gd name="T55" fmla="*/ 25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1" h="457">
                  <a:moveTo>
                    <a:pt x="93" y="255"/>
                  </a:moveTo>
                  <a:lnTo>
                    <a:pt x="48" y="304"/>
                  </a:lnTo>
                  <a:lnTo>
                    <a:pt x="0" y="356"/>
                  </a:lnTo>
                  <a:lnTo>
                    <a:pt x="27" y="379"/>
                  </a:lnTo>
                  <a:lnTo>
                    <a:pt x="81" y="434"/>
                  </a:lnTo>
                  <a:lnTo>
                    <a:pt x="107" y="457"/>
                  </a:lnTo>
                  <a:lnTo>
                    <a:pt x="146" y="423"/>
                  </a:lnTo>
                  <a:lnTo>
                    <a:pt x="207" y="373"/>
                  </a:lnTo>
                  <a:lnTo>
                    <a:pt x="240" y="360"/>
                  </a:lnTo>
                  <a:lnTo>
                    <a:pt x="262" y="356"/>
                  </a:lnTo>
                  <a:lnTo>
                    <a:pt x="273" y="357"/>
                  </a:lnTo>
                  <a:lnTo>
                    <a:pt x="281" y="360"/>
                  </a:lnTo>
                  <a:lnTo>
                    <a:pt x="307" y="356"/>
                  </a:lnTo>
                  <a:lnTo>
                    <a:pt x="347" y="339"/>
                  </a:lnTo>
                  <a:lnTo>
                    <a:pt x="407" y="304"/>
                  </a:lnTo>
                  <a:lnTo>
                    <a:pt x="444" y="277"/>
                  </a:lnTo>
                  <a:lnTo>
                    <a:pt x="451" y="245"/>
                  </a:lnTo>
                  <a:lnTo>
                    <a:pt x="448" y="169"/>
                  </a:lnTo>
                  <a:lnTo>
                    <a:pt x="433" y="92"/>
                  </a:lnTo>
                  <a:lnTo>
                    <a:pt x="411" y="28"/>
                  </a:lnTo>
                  <a:lnTo>
                    <a:pt x="399" y="9"/>
                  </a:lnTo>
                  <a:lnTo>
                    <a:pt x="395" y="3"/>
                  </a:lnTo>
                  <a:lnTo>
                    <a:pt x="377" y="0"/>
                  </a:lnTo>
                  <a:lnTo>
                    <a:pt x="335" y="5"/>
                  </a:lnTo>
                  <a:lnTo>
                    <a:pt x="271" y="28"/>
                  </a:lnTo>
                  <a:lnTo>
                    <a:pt x="218" y="55"/>
                  </a:lnTo>
                  <a:lnTo>
                    <a:pt x="207" y="68"/>
                  </a:lnTo>
                  <a:lnTo>
                    <a:pt x="93" y="255"/>
                  </a:lnTo>
                  <a:close/>
                </a:path>
              </a:pathLst>
            </a:custGeom>
            <a:solidFill>
              <a:srgbClr val="D9A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21" name="Freeform 110"/>
            <p:cNvSpPr>
              <a:spLocks/>
            </p:cNvSpPr>
            <p:nvPr/>
          </p:nvSpPr>
          <p:spPr bwMode="auto">
            <a:xfrm>
              <a:off x="4751388" y="2595563"/>
              <a:ext cx="112713" cy="139700"/>
            </a:xfrm>
            <a:custGeom>
              <a:avLst/>
              <a:gdLst>
                <a:gd name="T0" fmla="*/ 0 w 286"/>
                <a:gd name="T1" fmla="*/ 350 h 350"/>
                <a:gd name="T2" fmla="*/ 7 w 286"/>
                <a:gd name="T3" fmla="*/ 325 h 350"/>
                <a:gd name="T4" fmla="*/ 18 w 286"/>
                <a:gd name="T5" fmla="*/ 272 h 350"/>
                <a:gd name="T6" fmla="*/ 27 w 286"/>
                <a:gd name="T7" fmla="*/ 186 h 350"/>
                <a:gd name="T8" fmla="*/ 35 w 286"/>
                <a:gd name="T9" fmla="*/ 134 h 350"/>
                <a:gd name="T10" fmla="*/ 42 w 286"/>
                <a:gd name="T11" fmla="*/ 86 h 350"/>
                <a:gd name="T12" fmla="*/ 54 w 286"/>
                <a:gd name="T13" fmla="*/ 63 h 350"/>
                <a:gd name="T14" fmla="*/ 76 w 286"/>
                <a:gd name="T15" fmla="*/ 55 h 350"/>
                <a:gd name="T16" fmla="*/ 96 w 286"/>
                <a:gd name="T17" fmla="*/ 49 h 350"/>
                <a:gd name="T18" fmla="*/ 119 w 286"/>
                <a:gd name="T19" fmla="*/ 44 h 350"/>
                <a:gd name="T20" fmla="*/ 171 w 286"/>
                <a:gd name="T21" fmla="*/ 40 h 350"/>
                <a:gd name="T22" fmla="*/ 193 w 286"/>
                <a:gd name="T23" fmla="*/ 35 h 350"/>
                <a:gd name="T24" fmla="*/ 269 w 286"/>
                <a:gd name="T25" fmla="*/ 3 h 350"/>
                <a:gd name="T26" fmla="*/ 283 w 286"/>
                <a:gd name="T27" fmla="*/ 0 h 350"/>
                <a:gd name="T28" fmla="*/ 286 w 286"/>
                <a:gd name="T29" fmla="*/ 5 h 350"/>
                <a:gd name="T30" fmla="*/ 285 w 286"/>
                <a:gd name="T31" fmla="*/ 19 h 350"/>
                <a:gd name="T32" fmla="*/ 274 w 286"/>
                <a:gd name="T33" fmla="*/ 41 h 350"/>
                <a:gd name="T34" fmla="*/ 250 w 286"/>
                <a:gd name="T35" fmla="*/ 68 h 350"/>
                <a:gd name="T36" fmla="*/ 223 w 286"/>
                <a:gd name="T37" fmla="*/ 85 h 350"/>
                <a:gd name="T38" fmla="*/ 213 w 286"/>
                <a:gd name="T39" fmla="*/ 86 h 350"/>
                <a:gd name="T40" fmla="*/ 202 w 286"/>
                <a:gd name="T41" fmla="*/ 92 h 350"/>
                <a:gd name="T42" fmla="*/ 159 w 286"/>
                <a:gd name="T43" fmla="*/ 112 h 350"/>
                <a:gd name="T44" fmla="*/ 137 w 286"/>
                <a:gd name="T45" fmla="*/ 132 h 350"/>
                <a:gd name="T46" fmla="*/ 133 w 286"/>
                <a:gd name="T47" fmla="*/ 143 h 350"/>
                <a:gd name="T48" fmla="*/ 134 w 286"/>
                <a:gd name="T49" fmla="*/ 185 h 350"/>
                <a:gd name="T50" fmla="*/ 143 w 286"/>
                <a:gd name="T51" fmla="*/ 226 h 350"/>
                <a:gd name="T52" fmla="*/ 143 w 286"/>
                <a:gd name="T53" fmla="*/ 246 h 350"/>
                <a:gd name="T54" fmla="*/ 132 w 286"/>
                <a:gd name="T55" fmla="*/ 277 h 350"/>
                <a:gd name="T56" fmla="*/ 98 w 286"/>
                <a:gd name="T57" fmla="*/ 309 h 350"/>
                <a:gd name="T58" fmla="*/ 71 w 286"/>
                <a:gd name="T59" fmla="*/ 326 h 350"/>
                <a:gd name="T60" fmla="*/ 0 w 286"/>
                <a:gd name="T61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6" h="350">
                  <a:moveTo>
                    <a:pt x="0" y="350"/>
                  </a:moveTo>
                  <a:lnTo>
                    <a:pt x="7" y="325"/>
                  </a:lnTo>
                  <a:lnTo>
                    <a:pt x="18" y="272"/>
                  </a:lnTo>
                  <a:lnTo>
                    <a:pt x="27" y="186"/>
                  </a:lnTo>
                  <a:lnTo>
                    <a:pt x="35" y="134"/>
                  </a:lnTo>
                  <a:lnTo>
                    <a:pt x="42" y="86"/>
                  </a:lnTo>
                  <a:lnTo>
                    <a:pt x="54" y="63"/>
                  </a:lnTo>
                  <a:lnTo>
                    <a:pt x="76" y="55"/>
                  </a:lnTo>
                  <a:lnTo>
                    <a:pt x="96" y="49"/>
                  </a:lnTo>
                  <a:lnTo>
                    <a:pt x="119" y="44"/>
                  </a:lnTo>
                  <a:lnTo>
                    <a:pt x="171" y="40"/>
                  </a:lnTo>
                  <a:lnTo>
                    <a:pt x="193" y="35"/>
                  </a:lnTo>
                  <a:lnTo>
                    <a:pt x="269" y="3"/>
                  </a:lnTo>
                  <a:lnTo>
                    <a:pt x="283" y="0"/>
                  </a:lnTo>
                  <a:lnTo>
                    <a:pt x="286" y="5"/>
                  </a:lnTo>
                  <a:lnTo>
                    <a:pt x="285" y="19"/>
                  </a:lnTo>
                  <a:lnTo>
                    <a:pt x="274" y="41"/>
                  </a:lnTo>
                  <a:lnTo>
                    <a:pt x="250" y="68"/>
                  </a:lnTo>
                  <a:lnTo>
                    <a:pt x="223" y="85"/>
                  </a:lnTo>
                  <a:lnTo>
                    <a:pt x="213" y="86"/>
                  </a:lnTo>
                  <a:lnTo>
                    <a:pt x="202" y="92"/>
                  </a:lnTo>
                  <a:lnTo>
                    <a:pt x="159" y="112"/>
                  </a:lnTo>
                  <a:lnTo>
                    <a:pt x="137" y="132"/>
                  </a:lnTo>
                  <a:lnTo>
                    <a:pt x="133" y="143"/>
                  </a:lnTo>
                  <a:lnTo>
                    <a:pt x="134" y="185"/>
                  </a:lnTo>
                  <a:lnTo>
                    <a:pt x="143" y="226"/>
                  </a:lnTo>
                  <a:lnTo>
                    <a:pt x="143" y="246"/>
                  </a:lnTo>
                  <a:lnTo>
                    <a:pt x="132" y="277"/>
                  </a:lnTo>
                  <a:lnTo>
                    <a:pt x="98" y="309"/>
                  </a:lnTo>
                  <a:lnTo>
                    <a:pt x="71" y="326"/>
                  </a:lnTo>
                  <a:lnTo>
                    <a:pt x="0" y="350"/>
                  </a:lnTo>
                  <a:close/>
                </a:path>
              </a:pathLst>
            </a:custGeom>
            <a:solidFill>
              <a:srgbClr val="E0B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22" name="Freeform 111"/>
            <p:cNvSpPr>
              <a:spLocks/>
            </p:cNvSpPr>
            <p:nvPr/>
          </p:nvSpPr>
          <p:spPr bwMode="auto">
            <a:xfrm>
              <a:off x="4814888" y="2159000"/>
              <a:ext cx="615950" cy="503238"/>
            </a:xfrm>
            <a:custGeom>
              <a:avLst/>
              <a:gdLst>
                <a:gd name="T0" fmla="*/ 41 w 1549"/>
                <a:gd name="T1" fmla="*/ 1269 h 1269"/>
                <a:gd name="T2" fmla="*/ 0 w 1549"/>
                <a:gd name="T3" fmla="*/ 1218 h 1269"/>
                <a:gd name="T4" fmla="*/ 1529 w 1549"/>
                <a:gd name="T5" fmla="*/ 0 h 1269"/>
                <a:gd name="T6" fmla="*/ 1549 w 1549"/>
                <a:gd name="T7" fmla="*/ 26 h 1269"/>
                <a:gd name="T8" fmla="*/ 41 w 1549"/>
                <a:gd name="T9" fmla="*/ 1269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1269">
                  <a:moveTo>
                    <a:pt x="41" y="1269"/>
                  </a:moveTo>
                  <a:lnTo>
                    <a:pt x="0" y="1218"/>
                  </a:lnTo>
                  <a:lnTo>
                    <a:pt x="1529" y="0"/>
                  </a:lnTo>
                  <a:lnTo>
                    <a:pt x="1549" y="26"/>
                  </a:lnTo>
                  <a:lnTo>
                    <a:pt x="41" y="12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23" name="Freeform 112"/>
            <p:cNvSpPr>
              <a:spLocks/>
            </p:cNvSpPr>
            <p:nvPr/>
          </p:nvSpPr>
          <p:spPr bwMode="auto">
            <a:xfrm>
              <a:off x="4851400" y="2605088"/>
              <a:ext cx="57150" cy="133350"/>
            </a:xfrm>
            <a:custGeom>
              <a:avLst/>
              <a:gdLst>
                <a:gd name="T0" fmla="*/ 92 w 144"/>
                <a:gd name="T1" fmla="*/ 9 h 334"/>
                <a:gd name="T2" fmla="*/ 87 w 144"/>
                <a:gd name="T3" fmla="*/ 2 h 334"/>
                <a:gd name="T4" fmla="*/ 61 w 144"/>
                <a:gd name="T5" fmla="*/ 0 h 334"/>
                <a:gd name="T6" fmla="*/ 44 w 144"/>
                <a:gd name="T7" fmla="*/ 2 h 334"/>
                <a:gd name="T8" fmla="*/ 28 w 144"/>
                <a:gd name="T9" fmla="*/ 15 h 334"/>
                <a:gd name="T10" fmla="*/ 9 w 144"/>
                <a:gd name="T11" fmla="*/ 46 h 334"/>
                <a:gd name="T12" fmla="*/ 1 w 144"/>
                <a:gd name="T13" fmla="*/ 81 h 334"/>
                <a:gd name="T14" fmla="*/ 0 w 144"/>
                <a:gd name="T15" fmla="*/ 121 h 334"/>
                <a:gd name="T16" fmla="*/ 8 w 144"/>
                <a:gd name="T17" fmla="*/ 185 h 334"/>
                <a:gd name="T18" fmla="*/ 22 w 144"/>
                <a:gd name="T19" fmla="*/ 268 h 334"/>
                <a:gd name="T20" fmla="*/ 25 w 144"/>
                <a:gd name="T21" fmla="*/ 305 h 334"/>
                <a:gd name="T22" fmla="*/ 26 w 144"/>
                <a:gd name="T23" fmla="*/ 317 h 334"/>
                <a:gd name="T24" fmla="*/ 40 w 144"/>
                <a:gd name="T25" fmla="*/ 330 h 334"/>
                <a:gd name="T26" fmla="*/ 51 w 144"/>
                <a:gd name="T27" fmla="*/ 334 h 334"/>
                <a:gd name="T28" fmla="*/ 88 w 144"/>
                <a:gd name="T29" fmla="*/ 312 h 334"/>
                <a:gd name="T30" fmla="*/ 137 w 144"/>
                <a:gd name="T31" fmla="*/ 277 h 334"/>
                <a:gd name="T32" fmla="*/ 144 w 144"/>
                <a:gd name="T33" fmla="*/ 245 h 334"/>
                <a:gd name="T34" fmla="*/ 141 w 144"/>
                <a:gd name="T35" fmla="*/ 169 h 334"/>
                <a:gd name="T36" fmla="*/ 126 w 144"/>
                <a:gd name="T37" fmla="*/ 92 h 334"/>
                <a:gd name="T38" fmla="*/ 104 w 144"/>
                <a:gd name="T39" fmla="*/ 28 h 334"/>
                <a:gd name="T40" fmla="*/ 92 w 144"/>
                <a:gd name="T41" fmla="*/ 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334">
                  <a:moveTo>
                    <a:pt x="92" y="9"/>
                  </a:moveTo>
                  <a:lnTo>
                    <a:pt x="87" y="2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28" y="15"/>
                  </a:lnTo>
                  <a:lnTo>
                    <a:pt x="9" y="46"/>
                  </a:lnTo>
                  <a:lnTo>
                    <a:pt x="1" y="81"/>
                  </a:lnTo>
                  <a:lnTo>
                    <a:pt x="0" y="121"/>
                  </a:lnTo>
                  <a:lnTo>
                    <a:pt x="8" y="185"/>
                  </a:lnTo>
                  <a:lnTo>
                    <a:pt x="22" y="268"/>
                  </a:lnTo>
                  <a:lnTo>
                    <a:pt x="25" y="305"/>
                  </a:lnTo>
                  <a:lnTo>
                    <a:pt x="26" y="317"/>
                  </a:lnTo>
                  <a:lnTo>
                    <a:pt x="40" y="330"/>
                  </a:lnTo>
                  <a:lnTo>
                    <a:pt x="51" y="334"/>
                  </a:lnTo>
                  <a:lnTo>
                    <a:pt x="88" y="312"/>
                  </a:lnTo>
                  <a:lnTo>
                    <a:pt x="137" y="277"/>
                  </a:lnTo>
                  <a:lnTo>
                    <a:pt x="144" y="245"/>
                  </a:lnTo>
                  <a:lnTo>
                    <a:pt x="141" y="169"/>
                  </a:lnTo>
                  <a:lnTo>
                    <a:pt x="126" y="92"/>
                  </a:lnTo>
                  <a:lnTo>
                    <a:pt x="104" y="28"/>
                  </a:lnTo>
                  <a:lnTo>
                    <a:pt x="92" y="9"/>
                  </a:lnTo>
                  <a:close/>
                </a:path>
              </a:pathLst>
            </a:custGeom>
            <a:solidFill>
              <a:srgbClr val="DD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24" name="Freeform 113"/>
            <p:cNvSpPr>
              <a:spLocks/>
            </p:cNvSpPr>
            <p:nvPr/>
          </p:nvSpPr>
          <p:spPr bwMode="auto">
            <a:xfrm>
              <a:off x="4703763" y="2698750"/>
              <a:ext cx="111125" cy="122238"/>
            </a:xfrm>
            <a:custGeom>
              <a:avLst/>
              <a:gdLst>
                <a:gd name="T0" fmla="*/ 0 w 281"/>
                <a:gd name="T1" fmla="*/ 146 h 308"/>
                <a:gd name="T2" fmla="*/ 135 w 281"/>
                <a:gd name="T3" fmla="*/ 0 h 308"/>
                <a:gd name="T4" fmla="*/ 281 w 281"/>
                <a:gd name="T5" fmla="*/ 157 h 308"/>
                <a:gd name="T6" fmla="*/ 135 w 281"/>
                <a:gd name="T7" fmla="*/ 308 h 308"/>
                <a:gd name="T8" fmla="*/ 0 w 281"/>
                <a:gd name="T9" fmla="*/ 146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308">
                  <a:moveTo>
                    <a:pt x="0" y="146"/>
                  </a:moveTo>
                  <a:lnTo>
                    <a:pt x="135" y="0"/>
                  </a:lnTo>
                  <a:lnTo>
                    <a:pt x="281" y="157"/>
                  </a:lnTo>
                  <a:lnTo>
                    <a:pt x="135" y="308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25" name="Freeform 114"/>
            <p:cNvSpPr>
              <a:spLocks/>
            </p:cNvSpPr>
            <p:nvPr/>
          </p:nvSpPr>
          <p:spPr bwMode="auto">
            <a:xfrm>
              <a:off x="4025900" y="2619375"/>
              <a:ext cx="766763" cy="450850"/>
            </a:xfrm>
            <a:custGeom>
              <a:avLst/>
              <a:gdLst>
                <a:gd name="T0" fmla="*/ 11 w 1933"/>
                <a:gd name="T1" fmla="*/ 0 h 1138"/>
                <a:gd name="T2" fmla="*/ 24 w 1933"/>
                <a:gd name="T3" fmla="*/ 16 h 1138"/>
                <a:gd name="T4" fmla="*/ 122 w 1933"/>
                <a:gd name="T5" fmla="*/ 129 h 1138"/>
                <a:gd name="T6" fmla="*/ 223 w 1933"/>
                <a:gd name="T7" fmla="*/ 233 h 1138"/>
                <a:gd name="T8" fmla="*/ 348 w 1933"/>
                <a:gd name="T9" fmla="*/ 350 h 1138"/>
                <a:gd name="T10" fmla="*/ 493 w 1933"/>
                <a:gd name="T11" fmla="*/ 469 h 1138"/>
                <a:gd name="T12" fmla="*/ 655 w 1933"/>
                <a:gd name="T13" fmla="*/ 579 h 1138"/>
                <a:gd name="T14" fmla="*/ 785 w 1933"/>
                <a:gd name="T15" fmla="*/ 648 h 1138"/>
                <a:gd name="T16" fmla="*/ 873 w 1933"/>
                <a:gd name="T17" fmla="*/ 687 h 1138"/>
                <a:gd name="T18" fmla="*/ 918 w 1933"/>
                <a:gd name="T19" fmla="*/ 702 h 1138"/>
                <a:gd name="T20" fmla="*/ 949 w 1933"/>
                <a:gd name="T21" fmla="*/ 711 h 1138"/>
                <a:gd name="T22" fmla="*/ 1014 w 1933"/>
                <a:gd name="T23" fmla="*/ 716 h 1138"/>
                <a:gd name="T24" fmla="*/ 1081 w 1933"/>
                <a:gd name="T25" fmla="*/ 710 h 1138"/>
                <a:gd name="T26" fmla="*/ 1151 w 1933"/>
                <a:gd name="T27" fmla="*/ 690 h 1138"/>
                <a:gd name="T28" fmla="*/ 1221 w 1933"/>
                <a:gd name="T29" fmla="*/ 662 h 1138"/>
                <a:gd name="T30" fmla="*/ 1293 w 1933"/>
                <a:gd name="T31" fmla="*/ 627 h 1138"/>
                <a:gd name="T32" fmla="*/ 1396 w 1933"/>
                <a:gd name="T33" fmla="*/ 563 h 1138"/>
                <a:gd name="T34" fmla="*/ 1523 w 1933"/>
                <a:gd name="T35" fmla="*/ 469 h 1138"/>
                <a:gd name="T36" fmla="*/ 1631 w 1933"/>
                <a:gd name="T37" fmla="*/ 375 h 1138"/>
                <a:gd name="T38" fmla="*/ 1744 w 1933"/>
                <a:gd name="T39" fmla="*/ 267 h 1138"/>
                <a:gd name="T40" fmla="*/ 1761 w 1933"/>
                <a:gd name="T41" fmla="*/ 248 h 1138"/>
                <a:gd name="T42" fmla="*/ 1933 w 1933"/>
                <a:gd name="T43" fmla="*/ 443 h 1138"/>
                <a:gd name="T44" fmla="*/ 1915 w 1933"/>
                <a:gd name="T45" fmla="*/ 466 h 1138"/>
                <a:gd name="T46" fmla="*/ 1785 w 1933"/>
                <a:gd name="T47" fmla="*/ 611 h 1138"/>
                <a:gd name="T48" fmla="*/ 1657 w 1933"/>
                <a:gd name="T49" fmla="*/ 738 h 1138"/>
                <a:gd name="T50" fmla="*/ 1504 w 1933"/>
                <a:gd name="T51" fmla="*/ 872 h 1138"/>
                <a:gd name="T52" fmla="*/ 1376 w 1933"/>
                <a:gd name="T53" fmla="*/ 965 h 1138"/>
                <a:gd name="T54" fmla="*/ 1286 w 1933"/>
                <a:gd name="T55" fmla="*/ 1021 h 1138"/>
                <a:gd name="T56" fmla="*/ 1195 w 1933"/>
                <a:gd name="T57" fmla="*/ 1068 h 1138"/>
                <a:gd name="T58" fmla="*/ 1103 w 1933"/>
                <a:gd name="T59" fmla="*/ 1104 h 1138"/>
                <a:gd name="T60" fmla="*/ 1011 w 1933"/>
                <a:gd name="T61" fmla="*/ 1129 h 1138"/>
                <a:gd name="T62" fmla="*/ 919 w 1933"/>
                <a:gd name="T63" fmla="*/ 1138 h 1138"/>
                <a:gd name="T64" fmla="*/ 875 w 1933"/>
                <a:gd name="T65" fmla="*/ 1135 h 1138"/>
                <a:gd name="T66" fmla="*/ 830 w 1933"/>
                <a:gd name="T67" fmla="*/ 1130 h 1138"/>
                <a:gd name="T68" fmla="*/ 743 w 1933"/>
                <a:gd name="T69" fmla="*/ 1113 h 1138"/>
                <a:gd name="T70" fmla="*/ 659 w 1933"/>
                <a:gd name="T71" fmla="*/ 1087 h 1138"/>
                <a:gd name="T72" fmla="*/ 577 w 1933"/>
                <a:gd name="T73" fmla="*/ 1055 h 1138"/>
                <a:gd name="T74" fmla="*/ 461 w 1933"/>
                <a:gd name="T75" fmla="*/ 998 h 1138"/>
                <a:gd name="T76" fmla="*/ 321 w 1933"/>
                <a:gd name="T77" fmla="*/ 911 h 1138"/>
                <a:gd name="T78" fmla="*/ 201 w 1933"/>
                <a:gd name="T79" fmla="*/ 819 h 1138"/>
                <a:gd name="T80" fmla="*/ 105 w 1933"/>
                <a:gd name="T81" fmla="*/ 736 h 1138"/>
                <a:gd name="T82" fmla="*/ 12 w 1933"/>
                <a:gd name="T83" fmla="*/ 641 h 1138"/>
                <a:gd name="T84" fmla="*/ 0 w 1933"/>
                <a:gd name="T85" fmla="*/ 627 h 1138"/>
                <a:gd name="T86" fmla="*/ 11 w 1933"/>
                <a:gd name="T87" fmla="*/ 0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3" h="1138">
                  <a:moveTo>
                    <a:pt x="11" y="0"/>
                  </a:moveTo>
                  <a:lnTo>
                    <a:pt x="24" y="16"/>
                  </a:lnTo>
                  <a:lnTo>
                    <a:pt x="122" y="129"/>
                  </a:lnTo>
                  <a:lnTo>
                    <a:pt x="223" y="233"/>
                  </a:lnTo>
                  <a:lnTo>
                    <a:pt x="348" y="350"/>
                  </a:lnTo>
                  <a:lnTo>
                    <a:pt x="493" y="469"/>
                  </a:lnTo>
                  <a:lnTo>
                    <a:pt x="655" y="579"/>
                  </a:lnTo>
                  <a:lnTo>
                    <a:pt x="785" y="648"/>
                  </a:lnTo>
                  <a:lnTo>
                    <a:pt x="873" y="687"/>
                  </a:lnTo>
                  <a:lnTo>
                    <a:pt x="918" y="702"/>
                  </a:lnTo>
                  <a:lnTo>
                    <a:pt x="949" y="711"/>
                  </a:lnTo>
                  <a:lnTo>
                    <a:pt x="1014" y="716"/>
                  </a:lnTo>
                  <a:lnTo>
                    <a:pt x="1081" y="710"/>
                  </a:lnTo>
                  <a:lnTo>
                    <a:pt x="1151" y="690"/>
                  </a:lnTo>
                  <a:lnTo>
                    <a:pt x="1221" y="662"/>
                  </a:lnTo>
                  <a:lnTo>
                    <a:pt x="1293" y="627"/>
                  </a:lnTo>
                  <a:lnTo>
                    <a:pt x="1396" y="563"/>
                  </a:lnTo>
                  <a:lnTo>
                    <a:pt x="1523" y="469"/>
                  </a:lnTo>
                  <a:lnTo>
                    <a:pt x="1631" y="375"/>
                  </a:lnTo>
                  <a:lnTo>
                    <a:pt x="1744" y="267"/>
                  </a:lnTo>
                  <a:lnTo>
                    <a:pt x="1761" y="248"/>
                  </a:lnTo>
                  <a:lnTo>
                    <a:pt x="1933" y="443"/>
                  </a:lnTo>
                  <a:lnTo>
                    <a:pt x="1915" y="466"/>
                  </a:lnTo>
                  <a:lnTo>
                    <a:pt x="1785" y="611"/>
                  </a:lnTo>
                  <a:lnTo>
                    <a:pt x="1657" y="738"/>
                  </a:lnTo>
                  <a:lnTo>
                    <a:pt x="1504" y="872"/>
                  </a:lnTo>
                  <a:lnTo>
                    <a:pt x="1376" y="965"/>
                  </a:lnTo>
                  <a:lnTo>
                    <a:pt x="1286" y="1021"/>
                  </a:lnTo>
                  <a:lnTo>
                    <a:pt x="1195" y="1068"/>
                  </a:lnTo>
                  <a:lnTo>
                    <a:pt x="1103" y="1104"/>
                  </a:lnTo>
                  <a:lnTo>
                    <a:pt x="1011" y="1129"/>
                  </a:lnTo>
                  <a:lnTo>
                    <a:pt x="919" y="1138"/>
                  </a:lnTo>
                  <a:lnTo>
                    <a:pt x="875" y="1135"/>
                  </a:lnTo>
                  <a:lnTo>
                    <a:pt x="830" y="1130"/>
                  </a:lnTo>
                  <a:lnTo>
                    <a:pt x="743" y="1113"/>
                  </a:lnTo>
                  <a:lnTo>
                    <a:pt x="659" y="1087"/>
                  </a:lnTo>
                  <a:lnTo>
                    <a:pt x="577" y="1055"/>
                  </a:lnTo>
                  <a:lnTo>
                    <a:pt x="461" y="998"/>
                  </a:lnTo>
                  <a:lnTo>
                    <a:pt x="321" y="911"/>
                  </a:lnTo>
                  <a:lnTo>
                    <a:pt x="201" y="819"/>
                  </a:lnTo>
                  <a:lnTo>
                    <a:pt x="105" y="736"/>
                  </a:lnTo>
                  <a:lnTo>
                    <a:pt x="12" y="641"/>
                  </a:lnTo>
                  <a:lnTo>
                    <a:pt x="0" y="62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11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26" name="Freeform 115"/>
            <p:cNvSpPr>
              <a:spLocks/>
            </p:cNvSpPr>
            <p:nvPr/>
          </p:nvSpPr>
          <p:spPr bwMode="auto">
            <a:xfrm>
              <a:off x="3421063" y="1746250"/>
              <a:ext cx="490538" cy="657225"/>
            </a:xfrm>
            <a:custGeom>
              <a:avLst/>
              <a:gdLst>
                <a:gd name="T0" fmla="*/ 1222 w 1238"/>
                <a:gd name="T1" fmla="*/ 695 h 1657"/>
                <a:gd name="T2" fmla="*/ 1191 w 1238"/>
                <a:gd name="T3" fmla="*/ 657 h 1657"/>
                <a:gd name="T4" fmla="*/ 1160 w 1238"/>
                <a:gd name="T5" fmla="*/ 656 h 1657"/>
                <a:gd name="T6" fmla="*/ 1160 w 1238"/>
                <a:gd name="T7" fmla="*/ 634 h 1657"/>
                <a:gd name="T8" fmla="*/ 1137 w 1238"/>
                <a:gd name="T9" fmla="*/ 404 h 1657"/>
                <a:gd name="T10" fmla="*/ 1084 w 1238"/>
                <a:gd name="T11" fmla="*/ 258 h 1657"/>
                <a:gd name="T12" fmla="*/ 1021 w 1238"/>
                <a:gd name="T13" fmla="*/ 166 h 1657"/>
                <a:gd name="T14" fmla="*/ 881 w 1238"/>
                <a:gd name="T15" fmla="*/ 55 h 1657"/>
                <a:gd name="T16" fmla="*/ 682 w 1238"/>
                <a:gd name="T17" fmla="*/ 3 h 1657"/>
                <a:gd name="T18" fmla="*/ 573 w 1238"/>
                <a:gd name="T19" fmla="*/ 3 h 1657"/>
                <a:gd name="T20" fmla="*/ 373 w 1238"/>
                <a:gd name="T21" fmla="*/ 55 h 1657"/>
                <a:gd name="T22" fmla="*/ 233 w 1238"/>
                <a:gd name="T23" fmla="*/ 166 h 1657"/>
                <a:gd name="T24" fmla="*/ 171 w 1238"/>
                <a:gd name="T25" fmla="*/ 258 h 1657"/>
                <a:gd name="T26" fmla="*/ 118 w 1238"/>
                <a:gd name="T27" fmla="*/ 404 h 1657"/>
                <a:gd name="T28" fmla="*/ 95 w 1238"/>
                <a:gd name="T29" fmla="*/ 634 h 1657"/>
                <a:gd name="T30" fmla="*/ 95 w 1238"/>
                <a:gd name="T31" fmla="*/ 670 h 1657"/>
                <a:gd name="T32" fmla="*/ 57 w 1238"/>
                <a:gd name="T33" fmla="*/ 653 h 1657"/>
                <a:gd name="T34" fmla="*/ 16 w 1238"/>
                <a:gd name="T35" fmla="*/ 692 h 1657"/>
                <a:gd name="T36" fmla="*/ 4 w 1238"/>
                <a:gd name="T37" fmla="*/ 727 h 1657"/>
                <a:gd name="T38" fmla="*/ 8 w 1238"/>
                <a:gd name="T39" fmla="*/ 835 h 1657"/>
                <a:gd name="T40" fmla="*/ 27 w 1238"/>
                <a:gd name="T41" fmla="*/ 906 h 1657"/>
                <a:gd name="T42" fmla="*/ 74 w 1238"/>
                <a:gd name="T43" fmla="*/ 972 h 1657"/>
                <a:gd name="T44" fmla="*/ 99 w 1238"/>
                <a:gd name="T45" fmla="*/ 983 h 1657"/>
                <a:gd name="T46" fmla="*/ 135 w 1238"/>
                <a:gd name="T47" fmla="*/ 983 h 1657"/>
                <a:gd name="T48" fmla="*/ 192 w 1238"/>
                <a:gd name="T49" fmla="*/ 1177 h 1657"/>
                <a:gd name="T50" fmla="*/ 297 w 1238"/>
                <a:gd name="T51" fmla="*/ 1404 h 1657"/>
                <a:gd name="T52" fmla="*/ 432 w 1238"/>
                <a:gd name="T53" fmla="*/ 1572 h 1657"/>
                <a:gd name="T54" fmla="*/ 567 w 1238"/>
                <a:gd name="T55" fmla="*/ 1649 h 1657"/>
                <a:gd name="T56" fmla="*/ 627 w 1238"/>
                <a:gd name="T57" fmla="*/ 1657 h 1657"/>
                <a:gd name="T58" fmla="*/ 688 w 1238"/>
                <a:gd name="T59" fmla="*/ 1649 h 1657"/>
                <a:gd name="T60" fmla="*/ 823 w 1238"/>
                <a:gd name="T61" fmla="*/ 1572 h 1657"/>
                <a:gd name="T62" fmla="*/ 957 w 1238"/>
                <a:gd name="T63" fmla="*/ 1405 h 1657"/>
                <a:gd name="T64" fmla="*/ 1063 w 1238"/>
                <a:gd name="T65" fmla="*/ 1178 h 1657"/>
                <a:gd name="T66" fmla="*/ 1119 w 1238"/>
                <a:gd name="T67" fmla="*/ 985 h 1657"/>
                <a:gd name="T68" fmla="*/ 1150 w 1238"/>
                <a:gd name="T69" fmla="*/ 979 h 1657"/>
                <a:gd name="T70" fmla="*/ 1186 w 1238"/>
                <a:gd name="T71" fmla="*/ 949 h 1657"/>
                <a:gd name="T72" fmla="*/ 1218 w 1238"/>
                <a:gd name="T73" fmla="*/ 876 h 1657"/>
                <a:gd name="T74" fmla="*/ 1238 w 1238"/>
                <a:gd name="T75" fmla="*/ 770 h 1657"/>
                <a:gd name="T76" fmla="*/ 1228 w 1238"/>
                <a:gd name="T77" fmla="*/ 706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38" h="1657">
                  <a:moveTo>
                    <a:pt x="1228" y="706"/>
                  </a:moveTo>
                  <a:lnTo>
                    <a:pt x="1222" y="695"/>
                  </a:lnTo>
                  <a:lnTo>
                    <a:pt x="1208" y="673"/>
                  </a:lnTo>
                  <a:lnTo>
                    <a:pt x="1191" y="657"/>
                  </a:lnTo>
                  <a:lnTo>
                    <a:pt x="1171" y="652"/>
                  </a:lnTo>
                  <a:lnTo>
                    <a:pt x="1160" y="656"/>
                  </a:lnTo>
                  <a:lnTo>
                    <a:pt x="1160" y="646"/>
                  </a:lnTo>
                  <a:lnTo>
                    <a:pt x="1160" y="634"/>
                  </a:lnTo>
                  <a:lnTo>
                    <a:pt x="1159" y="551"/>
                  </a:lnTo>
                  <a:lnTo>
                    <a:pt x="1137" y="404"/>
                  </a:lnTo>
                  <a:lnTo>
                    <a:pt x="1108" y="312"/>
                  </a:lnTo>
                  <a:lnTo>
                    <a:pt x="1084" y="258"/>
                  </a:lnTo>
                  <a:lnTo>
                    <a:pt x="1055" y="209"/>
                  </a:lnTo>
                  <a:lnTo>
                    <a:pt x="1021" y="166"/>
                  </a:lnTo>
                  <a:lnTo>
                    <a:pt x="967" y="110"/>
                  </a:lnTo>
                  <a:lnTo>
                    <a:pt x="881" y="55"/>
                  </a:lnTo>
                  <a:lnTo>
                    <a:pt x="787" y="20"/>
                  </a:lnTo>
                  <a:lnTo>
                    <a:pt x="682" y="3"/>
                  </a:lnTo>
                  <a:lnTo>
                    <a:pt x="627" y="0"/>
                  </a:lnTo>
                  <a:lnTo>
                    <a:pt x="573" y="3"/>
                  </a:lnTo>
                  <a:lnTo>
                    <a:pt x="468" y="20"/>
                  </a:lnTo>
                  <a:lnTo>
                    <a:pt x="373" y="55"/>
                  </a:lnTo>
                  <a:lnTo>
                    <a:pt x="288" y="110"/>
                  </a:lnTo>
                  <a:lnTo>
                    <a:pt x="233" y="166"/>
                  </a:lnTo>
                  <a:lnTo>
                    <a:pt x="200" y="209"/>
                  </a:lnTo>
                  <a:lnTo>
                    <a:pt x="171" y="258"/>
                  </a:lnTo>
                  <a:lnTo>
                    <a:pt x="147" y="312"/>
                  </a:lnTo>
                  <a:lnTo>
                    <a:pt x="118" y="404"/>
                  </a:lnTo>
                  <a:lnTo>
                    <a:pt x="96" y="551"/>
                  </a:lnTo>
                  <a:lnTo>
                    <a:pt x="95" y="634"/>
                  </a:lnTo>
                  <a:lnTo>
                    <a:pt x="95" y="652"/>
                  </a:lnTo>
                  <a:lnTo>
                    <a:pt x="95" y="670"/>
                  </a:lnTo>
                  <a:lnTo>
                    <a:pt x="82" y="657"/>
                  </a:lnTo>
                  <a:lnTo>
                    <a:pt x="57" y="653"/>
                  </a:lnTo>
                  <a:lnTo>
                    <a:pt x="34" y="666"/>
                  </a:lnTo>
                  <a:lnTo>
                    <a:pt x="16" y="692"/>
                  </a:lnTo>
                  <a:lnTo>
                    <a:pt x="10" y="706"/>
                  </a:lnTo>
                  <a:lnTo>
                    <a:pt x="4" y="727"/>
                  </a:lnTo>
                  <a:lnTo>
                    <a:pt x="0" y="770"/>
                  </a:lnTo>
                  <a:lnTo>
                    <a:pt x="8" y="835"/>
                  </a:lnTo>
                  <a:lnTo>
                    <a:pt x="18" y="876"/>
                  </a:lnTo>
                  <a:lnTo>
                    <a:pt x="27" y="906"/>
                  </a:lnTo>
                  <a:lnTo>
                    <a:pt x="51" y="949"/>
                  </a:lnTo>
                  <a:lnTo>
                    <a:pt x="74" y="972"/>
                  </a:lnTo>
                  <a:lnTo>
                    <a:pt x="87" y="979"/>
                  </a:lnTo>
                  <a:lnTo>
                    <a:pt x="99" y="983"/>
                  </a:lnTo>
                  <a:lnTo>
                    <a:pt x="125" y="985"/>
                  </a:lnTo>
                  <a:lnTo>
                    <a:pt x="135" y="983"/>
                  </a:lnTo>
                  <a:lnTo>
                    <a:pt x="152" y="1049"/>
                  </a:lnTo>
                  <a:lnTo>
                    <a:pt x="192" y="1177"/>
                  </a:lnTo>
                  <a:lnTo>
                    <a:pt x="240" y="1296"/>
                  </a:lnTo>
                  <a:lnTo>
                    <a:pt x="297" y="1404"/>
                  </a:lnTo>
                  <a:lnTo>
                    <a:pt x="360" y="1497"/>
                  </a:lnTo>
                  <a:lnTo>
                    <a:pt x="432" y="1572"/>
                  </a:lnTo>
                  <a:lnTo>
                    <a:pt x="507" y="1625"/>
                  </a:lnTo>
                  <a:lnTo>
                    <a:pt x="567" y="1649"/>
                  </a:lnTo>
                  <a:lnTo>
                    <a:pt x="607" y="1657"/>
                  </a:lnTo>
                  <a:lnTo>
                    <a:pt x="627" y="1657"/>
                  </a:lnTo>
                  <a:lnTo>
                    <a:pt x="648" y="1657"/>
                  </a:lnTo>
                  <a:lnTo>
                    <a:pt x="688" y="1649"/>
                  </a:lnTo>
                  <a:lnTo>
                    <a:pt x="748" y="1627"/>
                  </a:lnTo>
                  <a:lnTo>
                    <a:pt x="823" y="1572"/>
                  </a:lnTo>
                  <a:lnTo>
                    <a:pt x="893" y="1498"/>
                  </a:lnTo>
                  <a:lnTo>
                    <a:pt x="957" y="1405"/>
                  </a:lnTo>
                  <a:lnTo>
                    <a:pt x="1014" y="1297"/>
                  </a:lnTo>
                  <a:lnTo>
                    <a:pt x="1063" y="1178"/>
                  </a:lnTo>
                  <a:lnTo>
                    <a:pt x="1103" y="1051"/>
                  </a:lnTo>
                  <a:lnTo>
                    <a:pt x="1119" y="985"/>
                  </a:lnTo>
                  <a:lnTo>
                    <a:pt x="1136" y="984"/>
                  </a:lnTo>
                  <a:lnTo>
                    <a:pt x="1150" y="979"/>
                  </a:lnTo>
                  <a:lnTo>
                    <a:pt x="1164" y="972"/>
                  </a:lnTo>
                  <a:lnTo>
                    <a:pt x="1186" y="949"/>
                  </a:lnTo>
                  <a:lnTo>
                    <a:pt x="1209" y="906"/>
                  </a:lnTo>
                  <a:lnTo>
                    <a:pt x="1218" y="876"/>
                  </a:lnTo>
                  <a:lnTo>
                    <a:pt x="1230" y="835"/>
                  </a:lnTo>
                  <a:lnTo>
                    <a:pt x="1238" y="770"/>
                  </a:lnTo>
                  <a:lnTo>
                    <a:pt x="1233" y="727"/>
                  </a:lnTo>
                  <a:lnTo>
                    <a:pt x="1228" y="706"/>
                  </a:lnTo>
                  <a:close/>
                </a:path>
              </a:pathLst>
            </a:custGeom>
            <a:solidFill>
              <a:srgbClr val="E0B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27" name="Freeform 116"/>
            <p:cNvSpPr>
              <a:spLocks/>
            </p:cNvSpPr>
            <p:nvPr/>
          </p:nvSpPr>
          <p:spPr bwMode="auto">
            <a:xfrm>
              <a:off x="3543300" y="1682750"/>
              <a:ext cx="373063" cy="363538"/>
            </a:xfrm>
            <a:custGeom>
              <a:avLst/>
              <a:gdLst>
                <a:gd name="T0" fmla="*/ 69 w 940"/>
                <a:gd name="T1" fmla="*/ 411 h 915"/>
                <a:gd name="T2" fmla="*/ 78 w 940"/>
                <a:gd name="T3" fmla="*/ 435 h 915"/>
                <a:gd name="T4" fmla="*/ 107 w 940"/>
                <a:gd name="T5" fmla="*/ 473 h 915"/>
                <a:gd name="T6" fmla="*/ 149 w 940"/>
                <a:gd name="T7" fmla="*/ 497 h 915"/>
                <a:gd name="T8" fmla="*/ 200 w 940"/>
                <a:gd name="T9" fmla="*/ 512 h 915"/>
                <a:gd name="T10" fmla="*/ 288 w 940"/>
                <a:gd name="T11" fmla="*/ 519 h 915"/>
                <a:gd name="T12" fmla="*/ 420 w 940"/>
                <a:gd name="T13" fmla="*/ 518 h 915"/>
                <a:gd name="T14" fmla="*/ 524 w 940"/>
                <a:gd name="T15" fmla="*/ 521 h 915"/>
                <a:gd name="T16" fmla="*/ 590 w 940"/>
                <a:gd name="T17" fmla="*/ 530 h 915"/>
                <a:gd name="T18" fmla="*/ 652 w 940"/>
                <a:gd name="T19" fmla="*/ 548 h 915"/>
                <a:gd name="T20" fmla="*/ 709 w 940"/>
                <a:gd name="T21" fmla="*/ 576 h 915"/>
                <a:gd name="T22" fmla="*/ 758 w 940"/>
                <a:gd name="T23" fmla="*/ 618 h 915"/>
                <a:gd name="T24" fmla="*/ 798 w 940"/>
                <a:gd name="T25" fmla="*/ 678 h 915"/>
                <a:gd name="T26" fmla="*/ 827 w 940"/>
                <a:gd name="T27" fmla="*/ 755 h 915"/>
                <a:gd name="T28" fmla="*/ 844 w 940"/>
                <a:gd name="T29" fmla="*/ 855 h 915"/>
                <a:gd name="T30" fmla="*/ 845 w 940"/>
                <a:gd name="T31" fmla="*/ 915 h 915"/>
                <a:gd name="T32" fmla="*/ 862 w 940"/>
                <a:gd name="T33" fmla="*/ 885 h 915"/>
                <a:gd name="T34" fmla="*/ 892 w 940"/>
                <a:gd name="T35" fmla="*/ 824 h 915"/>
                <a:gd name="T36" fmla="*/ 914 w 940"/>
                <a:gd name="T37" fmla="*/ 763 h 915"/>
                <a:gd name="T38" fmla="*/ 929 w 940"/>
                <a:gd name="T39" fmla="*/ 700 h 915"/>
                <a:gd name="T40" fmla="*/ 937 w 940"/>
                <a:gd name="T41" fmla="*/ 637 h 915"/>
                <a:gd name="T42" fmla="*/ 940 w 940"/>
                <a:gd name="T43" fmla="*/ 575 h 915"/>
                <a:gd name="T44" fmla="*/ 936 w 940"/>
                <a:gd name="T45" fmla="*/ 514 h 915"/>
                <a:gd name="T46" fmla="*/ 925 w 940"/>
                <a:gd name="T47" fmla="*/ 453 h 915"/>
                <a:gd name="T48" fmla="*/ 907 w 940"/>
                <a:gd name="T49" fmla="*/ 394 h 915"/>
                <a:gd name="T50" fmla="*/ 884 w 940"/>
                <a:gd name="T51" fmla="*/ 337 h 915"/>
                <a:gd name="T52" fmla="*/ 855 w 940"/>
                <a:gd name="T53" fmla="*/ 281 h 915"/>
                <a:gd name="T54" fmla="*/ 819 w 940"/>
                <a:gd name="T55" fmla="*/ 228 h 915"/>
                <a:gd name="T56" fmla="*/ 778 w 940"/>
                <a:gd name="T57" fmla="*/ 177 h 915"/>
                <a:gd name="T58" fmla="*/ 730 w 940"/>
                <a:gd name="T59" fmla="*/ 131 h 915"/>
                <a:gd name="T60" fmla="*/ 676 w 940"/>
                <a:gd name="T61" fmla="*/ 88 h 915"/>
                <a:gd name="T62" fmla="*/ 616 w 940"/>
                <a:gd name="T63" fmla="*/ 48 h 915"/>
                <a:gd name="T64" fmla="*/ 584 w 940"/>
                <a:gd name="T65" fmla="*/ 29 h 915"/>
                <a:gd name="T66" fmla="*/ 566 w 940"/>
                <a:gd name="T67" fmla="*/ 22 h 915"/>
                <a:gd name="T68" fmla="*/ 511 w 940"/>
                <a:gd name="T69" fmla="*/ 10 h 915"/>
                <a:gd name="T70" fmla="*/ 399 w 940"/>
                <a:gd name="T71" fmla="*/ 0 h 915"/>
                <a:gd name="T72" fmla="*/ 271 w 940"/>
                <a:gd name="T73" fmla="*/ 2 h 915"/>
                <a:gd name="T74" fmla="*/ 188 w 940"/>
                <a:gd name="T75" fmla="*/ 13 h 915"/>
                <a:gd name="T76" fmla="*/ 114 w 940"/>
                <a:gd name="T77" fmla="*/ 28 h 915"/>
                <a:gd name="T78" fmla="*/ 57 w 940"/>
                <a:gd name="T79" fmla="*/ 51 h 915"/>
                <a:gd name="T80" fmla="*/ 37 w 940"/>
                <a:gd name="T81" fmla="*/ 66 h 915"/>
                <a:gd name="T82" fmla="*/ 21 w 940"/>
                <a:gd name="T83" fmla="*/ 83 h 915"/>
                <a:gd name="T84" fmla="*/ 4 w 940"/>
                <a:gd name="T85" fmla="*/ 129 h 915"/>
                <a:gd name="T86" fmla="*/ 0 w 940"/>
                <a:gd name="T87" fmla="*/ 185 h 915"/>
                <a:gd name="T88" fmla="*/ 8 w 940"/>
                <a:gd name="T89" fmla="*/ 245 h 915"/>
                <a:gd name="T90" fmla="*/ 30 w 940"/>
                <a:gd name="T91" fmla="*/ 331 h 915"/>
                <a:gd name="T92" fmla="*/ 61 w 940"/>
                <a:gd name="T93" fmla="*/ 407 h 915"/>
                <a:gd name="T94" fmla="*/ 69 w 940"/>
                <a:gd name="T95" fmla="*/ 411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0" h="915">
                  <a:moveTo>
                    <a:pt x="69" y="411"/>
                  </a:moveTo>
                  <a:lnTo>
                    <a:pt x="78" y="435"/>
                  </a:lnTo>
                  <a:lnTo>
                    <a:pt x="107" y="473"/>
                  </a:lnTo>
                  <a:lnTo>
                    <a:pt x="149" y="497"/>
                  </a:lnTo>
                  <a:lnTo>
                    <a:pt x="200" y="512"/>
                  </a:lnTo>
                  <a:lnTo>
                    <a:pt x="288" y="519"/>
                  </a:lnTo>
                  <a:lnTo>
                    <a:pt x="420" y="518"/>
                  </a:lnTo>
                  <a:lnTo>
                    <a:pt x="524" y="521"/>
                  </a:lnTo>
                  <a:lnTo>
                    <a:pt x="590" y="530"/>
                  </a:lnTo>
                  <a:lnTo>
                    <a:pt x="652" y="548"/>
                  </a:lnTo>
                  <a:lnTo>
                    <a:pt x="709" y="576"/>
                  </a:lnTo>
                  <a:lnTo>
                    <a:pt x="758" y="618"/>
                  </a:lnTo>
                  <a:lnTo>
                    <a:pt x="798" y="678"/>
                  </a:lnTo>
                  <a:lnTo>
                    <a:pt x="827" y="755"/>
                  </a:lnTo>
                  <a:lnTo>
                    <a:pt x="844" y="855"/>
                  </a:lnTo>
                  <a:lnTo>
                    <a:pt x="845" y="915"/>
                  </a:lnTo>
                  <a:lnTo>
                    <a:pt x="862" y="885"/>
                  </a:lnTo>
                  <a:lnTo>
                    <a:pt x="892" y="824"/>
                  </a:lnTo>
                  <a:lnTo>
                    <a:pt x="914" y="763"/>
                  </a:lnTo>
                  <a:lnTo>
                    <a:pt x="929" y="700"/>
                  </a:lnTo>
                  <a:lnTo>
                    <a:pt x="937" y="637"/>
                  </a:lnTo>
                  <a:lnTo>
                    <a:pt x="940" y="575"/>
                  </a:lnTo>
                  <a:lnTo>
                    <a:pt x="936" y="514"/>
                  </a:lnTo>
                  <a:lnTo>
                    <a:pt x="925" y="453"/>
                  </a:lnTo>
                  <a:lnTo>
                    <a:pt x="907" y="394"/>
                  </a:lnTo>
                  <a:lnTo>
                    <a:pt x="884" y="337"/>
                  </a:lnTo>
                  <a:lnTo>
                    <a:pt x="855" y="281"/>
                  </a:lnTo>
                  <a:lnTo>
                    <a:pt x="819" y="228"/>
                  </a:lnTo>
                  <a:lnTo>
                    <a:pt x="778" y="177"/>
                  </a:lnTo>
                  <a:lnTo>
                    <a:pt x="730" y="131"/>
                  </a:lnTo>
                  <a:lnTo>
                    <a:pt x="676" y="88"/>
                  </a:lnTo>
                  <a:lnTo>
                    <a:pt x="616" y="48"/>
                  </a:lnTo>
                  <a:lnTo>
                    <a:pt x="584" y="29"/>
                  </a:lnTo>
                  <a:lnTo>
                    <a:pt x="566" y="22"/>
                  </a:lnTo>
                  <a:lnTo>
                    <a:pt x="511" y="10"/>
                  </a:lnTo>
                  <a:lnTo>
                    <a:pt x="399" y="0"/>
                  </a:lnTo>
                  <a:lnTo>
                    <a:pt x="271" y="2"/>
                  </a:lnTo>
                  <a:lnTo>
                    <a:pt x="188" y="13"/>
                  </a:lnTo>
                  <a:lnTo>
                    <a:pt x="114" y="28"/>
                  </a:lnTo>
                  <a:lnTo>
                    <a:pt x="57" y="51"/>
                  </a:lnTo>
                  <a:lnTo>
                    <a:pt x="37" y="66"/>
                  </a:lnTo>
                  <a:lnTo>
                    <a:pt x="21" y="83"/>
                  </a:lnTo>
                  <a:lnTo>
                    <a:pt x="4" y="129"/>
                  </a:lnTo>
                  <a:lnTo>
                    <a:pt x="0" y="185"/>
                  </a:lnTo>
                  <a:lnTo>
                    <a:pt x="8" y="245"/>
                  </a:lnTo>
                  <a:lnTo>
                    <a:pt x="30" y="331"/>
                  </a:lnTo>
                  <a:lnTo>
                    <a:pt x="61" y="407"/>
                  </a:lnTo>
                  <a:lnTo>
                    <a:pt x="69" y="4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28" name="Freeform 117"/>
            <p:cNvSpPr>
              <a:spLocks/>
            </p:cNvSpPr>
            <p:nvPr/>
          </p:nvSpPr>
          <p:spPr bwMode="auto">
            <a:xfrm>
              <a:off x="3419475" y="1712913"/>
              <a:ext cx="153988" cy="330200"/>
            </a:xfrm>
            <a:custGeom>
              <a:avLst/>
              <a:gdLst>
                <a:gd name="T0" fmla="*/ 92 w 384"/>
                <a:gd name="T1" fmla="*/ 835 h 835"/>
                <a:gd name="T2" fmla="*/ 77 w 384"/>
                <a:gd name="T3" fmla="*/ 814 h 835"/>
                <a:gd name="T4" fmla="*/ 53 w 384"/>
                <a:gd name="T5" fmla="*/ 767 h 835"/>
                <a:gd name="T6" fmla="*/ 25 w 384"/>
                <a:gd name="T7" fmla="*/ 688 h 835"/>
                <a:gd name="T8" fmla="*/ 6 w 384"/>
                <a:gd name="T9" fmla="*/ 561 h 835"/>
                <a:gd name="T10" fmla="*/ 0 w 384"/>
                <a:gd name="T11" fmla="*/ 416 h 835"/>
                <a:gd name="T12" fmla="*/ 0 w 384"/>
                <a:gd name="T13" fmla="*/ 336 h 835"/>
                <a:gd name="T14" fmla="*/ 1 w 384"/>
                <a:gd name="T15" fmla="*/ 310 h 835"/>
                <a:gd name="T16" fmla="*/ 14 w 384"/>
                <a:gd name="T17" fmla="*/ 250 h 835"/>
                <a:gd name="T18" fmla="*/ 40 w 384"/>
                <a:gd name="T19" fmla="*/ 188 h 835"/>
                <a:gd name="T20" fmla="*/ 76 w 384"/>
                <a:gd name="T21" fmla="*/ 127 h 835"/>
                <a:gd name="T22" fmla="*/ 121 w 384"/>
                <a:gd name="T23" fmla="*/ 74 h 835"/>
                <a:gd name="T24" fmla="*/ 173 w 384"/>
                <a:gd name="T25" fmla="*/ 31 h 835"/>
                <a:gd name="T26" fmla="*/ 230 w 384"/>
                <a:gd name="T27" fmla="*/ 5 h 835"/>
                <a:gd name="T28" fmla="*/ 276 w 384"/>
                <a:gd name="T29" fmla="*/ 0 h 835"/>
                <a:gd name="T30" fmla="*/ 308 w 384"/>
                <a:gd name="T31" fmla="*/ 2 h 835"/>
                <a:gd name="T32" fmla="*/ 324 w 384"/>
                <a:gd name="T33" fmla="*/ 6 h 835"/>
                <a:gd name="T34" fmla="*/ 334 w 384"/>
                <a:gd name="T35" fmla="*/ 10 h 835"/>
                <a:gd name="T36" fmla="*/ 352 w 384"/>
                <a:gd name="T37" fmla="*/ 34 h 835"/>
                <a:gd name="T38" fmla="*/ 372 w 384"/>
                <a:gd name="T39" fmla="*/ 93 h 835"/>
                <a:gd name="T40" fmla="*/ 384 w 384"/>
                <a:gd name="T41" fmla="*/ 205 h 835"/>
                <a:gd name="T42" fmla="*/ 384 w 384"/>
                <a:gd name="T43" fmla="*/ 321 h 835"/>
                <a:gd name="T44" fmla="*/ 381 w 384"/>
                <a:gd name="T45" fmla="*/ 372 h 835"/>
                <a:gd name="T46" fmla="*/ 377 w 384"/>
                <a:gd name="T47" fmla="*/ 391 h 835"/>
                <a:gd name="T48" fmla="*/ 359 w 384"/>
                <a:gd name="T49" fmla="*/ 417 h 835"/>
                <a:gd name="T50" fmla="*/ 312 w 384"/>
                <a:gd name="T51" fmla="*/ 442 h 835"/>
                <a:gd name="T52" fmla="*/ 251 w 384"/>
                <a:gd name="T53" fmla="*/ 468 h 835"/>
                <a:gd name="T54" fmla="*/ 210 w 384"/>
                <a:gd name="T55" fmla="*/ 492 h 835"/>
                <a:gd name="T56" fmla="*/ 171 w 384"/>
                <a:gd name="T57" fmla="*/ 531 h 835"/>
                <a:gd name="T58" fmla="*/ 140 w 384"/>
                <a:gd name="T59" fmla="*/ 590 h 835"/>
                <a:gd name="T60" fmla="*/ 128 w 384"/>
                <a:gd name="T61" fmla="*/ 628 h 835"/>
                <a:gd name="T62" fmla="*/ 116 w 384"/>
                <a:gd name="T63" fmla="*/ 647 h 835"/>
                <a:gd name="T64" fmla="*/ 103 w 384"/>
                <a:gd name="T65" fmla="*/ 693 h 835"/>
                <a:gd name="T66" fmla="*/ 95 w 384"/>
                <a:gd name="T67" fmla="*/ 779 h 835"/>
                <a:gd name="T68" fmla="*/ 92 w 384"/>
                <a:gd name="T69" fmla="*/ 83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4" h="835">
                  <a:moveTo>
                    <a:pt x="92" y="835"/>
                  </a:moveTo>
                  <a:lnTo>
                    <a:pt x="77" y="814"/>
                  </a:lnTo>
                  <a:lnTo>
                    <a:pt x="53" y="767"/>
                  </a:lnTo>
                  <a:lnTo>
                    <a:pt x="25" y="688"/>
                  </a:lnTo>
                  <a:lnTo>
                    <a:pt x="6" y="561"/>
                  </a:lnTo>
                  <a:lnTo>
                    <a:pt x="0" y="416"/>
                  </a:lnTo>
                  <a:lnTo>
                    <a:pt x="0" y="336"/>
                  </a:lnTo>
                  <a:lnTo>
                    <a:pt x="1" y="310"/>
                  </a:lnTo>
                  <a:lnTo>
                    <a:pt x="14" y="250"/>
                  </a:lnTo>
                  <a:lnTo>
                    <a:pt x="40" y="188"/>
                  </a:lnTo>
                  <a:lnTo>
                    <a:pt x="76" y="127"/>
                  </a:lnTo>
                  <a:lnTo>
                    <a:pt x="121" y="74"/>
                  </a:lnTo>
                  <a:lnTo>
                    <a:pt x="173" y="31"/>
                  </a:lnTo>
                  <a:lnTo>
                    <a:pt x="230" y="5"/>
                  </a:lnTo>
                  <a:lnTo>
                    <a:pt x="276" y="0"/>
                  </a:lnTo>
                  <a:lnTo>
                    <a:pt x="308" y="2"/>
                  </a:lnTo>
                  <a:lnTo>
                    <a:pt x="324" y="6"/>
                  </a:lnTo>
                  <a:lnTo>
                    <a:pt x="334" y="10"/>
                  </a:lnTo>
                  <a:lnTo>
                    <a:pt x="352" y="34"/>
                  </a:lnTo>
                  <a:lnTo>
                    <a:pt x="372" y="93"/>
                  </a:lnTo>
                  <a:lnTo>
                    <a:pt x="384" y="205"/>
                  </a:lnTo>
                  <a:lnTo>
                    <a:pt x="384" y="321"/>
                  </a:lnTo>
                  <a:lnTo>
                    <a:pt x="381" y="372"/>
                  </a:lnTo>
                  <a:lnTo>
                    <a:pt x="377" y="391"/>
                  </a:lnTo>
                  <a:lnTo>
                    <a:pt x="359" y="417"/>
                  </a:lnTo>
                  <a:lnTo>
                    <a:pt x="312" y="442"/>
                  </a:lnTo>
                  <a:lnTo>
                    <a:pt x="251" y="468"/>
                  </a:lnTo>
                  <a:lnTo>
                    <a:pt x="210" y="492"/>
                  </a:lnTo>
                  <a:lnTo>
                    <a:pt x="171" y="531"/>
                  </a:lnTo>
                  <a:lnTo>
                    <a:pt x="140" y="590"/>
                  </a:lnTo>
                  <a:lnTo>
                    <a:pt x="128" y="628"/>
                  </a:lnTo>
                  <a:lnTo>
                    <a:pt x="116" y="647"/>
                  </a:lnTo>
                  <a:lnTo>
                    <a:pt x="103" y="693"/>
                  </a:lnTo>
                  <a:lnTo>
                    <a:pt x="95" y="779"/>
                  </a:lnTo>
                  <a:lnTo>
                    <a:pt x="92" y="8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29" name="Freeform 118"/>
            <p:cNvSpPr>
              <a:spLocks/>
            </p:cNvSpPr>
            <p:nvPr/>
          </p:nvSpPr>
          <p:spPr bwMode="auto">
            <a:xfrm>
              <a:off x="3606800" y="2249488"/>
              <a:ext cx="125413" cy="68263"/>
            </a:xfrm>
            <a:custGeom>
              <a:avLst/>
              <a:gdLst>
                <a:gd name="T0" fmla="*/ 158 w 317"/>
                <a:gd name="T1" fmla="*/ 173 h 173"/>
                <a:gd name="T2" fmla="*/ 171 w 317"/>
                <a:gd name="T3" fmla="*/ 172 h 173"/>
                <a:gd name="T4" fmla="*/ 199 w 317"/>
                <a:gd name="T5" fmla="*/ 166 h 173"/>
                <a:gd name="T6" fmla="*/ 239 w 317"/>
                <a:gd name="T7" fmla="*/ 144 h 173"/>
                <a:gd name="T8" fmla="*/ 285 w 317"/>
                <a:gd name="T9" fmla="*/ 97 h 173"/>
                <a:gd name="T10" fmla="*/ 309 w 317"/>
                <a:gd name="T11" fmla="*/ 52 h 173"/>
                <a:gd name="T12" fmla="*/ 317 w 317"/>
                <a:gd name="T13" fmla="*/ 18 h 173"/>
                <a:gd name="T14" fmla="*/ 317 w 317"/>
                <a:gd name="T15" fmla="*/ 0 h 173"/>
                <a:gd name="T16" fmla="*/ 0 w 317"/>
                <a:gd name="T17" fmla="*/ 0 h 173"/>
                <a:gd name="T18" fmla="*/ 0 w 317"/>
                <a:gd name="T19" fmla="*/ 18 h 173"/>
                <a:gd name="T20" fmla="*/ 8 w 317"/>
                <a:gd name="T21" fmla="*/ 52 h 173"/>
                <a:gd name="T22" fmla="*/ 31 w 317"/>
                <a:gd name="T23" fmla="*/ 97 h 173"/>
                <a:gd name="T24" fmla="*/ 78 w 317"/>
                <a:gd name="T25" fmla="*/ 144 h 173"/>
                <a:gd name="T26" fmla="*/ 118 w 317"/>
                <a:gd name="T27" fmla="*/ 166 h 173"/>
                <a:gd name="T28" fmla="*/ 145 w 317"/>
                <a:gd name="T29" fmla="*/ 172 h 173"/>
                <a:gd name="T30" fmla="*/ 158 w 317"/>
                <a:gd name="T3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7" h="173">
                  <a:moveTo>
                    <a:pt x="158" y="173"/>
                  </a:moveTo>
                  <a:lnTo>
                    <a:pt x="171" y="172"/>
                  </a:lnTo>
                  <a:lnTo>
                    <a:pt x="199" y="166"/>
                  </a:lnTo>
                  <a:lnTo>
                    <a:pt x="239" y="144"/>
                  </a:lnTo>
                  <a:lnTo>
                    <a:pt x="285" y="97"/>
                  </a:lnTo>
                  <a:lnTo>
                    <a:pt x="309" y="52"/>
                  </a:lnTo>
                  <a:lnTo>
                    <a:pt x="317" y="18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8" y="52"/>
                  </a:lnTo>
                  <a:lnTo>
                    <a:pt x="31" y="97"/>
                  </a:lnTo>
                  <a:lnTo>
                    <a:pt x="78" y="144"/>
                  </a:lnTo>
                  <a:lnTo>
                    <a:pt x="118" y="166"/>
                  </a:lnTo>
                  <a:lnTo>
                    <a:pt x="145" y="172"/>
                  </a:lnTo>
                  <a:lnTo>
                    <a:pt x="158" y="173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30" name="Freeform 306"/>
            <p:cNvSpPr>
              <a:spLocks/>
            </p:cNvSpPr>
            <p:nvPr/>
          </p:nvSpPr>
          <p:spPr bwMode="auto">
            <a:xfrm>
              <a:off x="4818063" y="2746375"/>
              <a:ext cx="12700" cy="4763"/>
            </a:xfrm>
            <a:custGeom>
              <a:avLst/>
              <a:gdLst>
                <a:gd name="T0" fmla="*/ 0 w 33"/>
                <a:gd name="T1" fmla="*/ 9 h 9"/>
                <a:gd name="T2" fmla="*/ 16 w 33"/>
                <a:gd name="T3" fmla="*/ 3 h 9"/>
                <a:gd name="T4" fmla="*/ 33 w 33"/>
                <a:gd name="T5" fmla="*/ 0 h 9"/>
                <a:gd name="T6" fmla="*/ 29 w 33"/>
                <a:gd name="T7" fmla="*/ 2 h 9"/>
                <a:gd name="T8" fmla="*/ 24 w 33"/>
                <a:gd name="T9" fmla="*/ 3 h 9"/>
                <a:gd name="T10" fmla="*/ 13 w 33"/>
                <a:gd name="T11" fmla="*/ 7 h 9"/>
                <a:gd name="T12" fmla="*/ 0 w 33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9">
                  <a:moveTo>
                    <a:pt x="0" y="9"/>
                  </a:moveTo>
                  <a:lnTo>
                    <a:pt x="16" y="3"/>
                  </a:lnTo>
                  <a:lnTo>
                    <a:pt x="33" y="0"/>
                  </a:lnTo>
                  <a:lnTo>
                    <a:pt x="29" y="2"/>
                  </a:lnTo>
                  <a:lnTo>
                    <a:pt x="24" y="3"/>
                  </a:lnTo>
                  <a:lnTo>
                    <a:pt x="13" y="7"/>
                  </a:lnTo>
                  <a:lnTo>
                    <a:pt x="0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31" name="Freeform 307"/>
            <p:cNvSpPr>
              <a:spLocks/>
            </p:cNvSpPr>
            <p:nvPr/>
          </p:nvSpPr>
          <p:spPr bwMode="auto">
            <a:xfrm>
              <a:off x="4864100" y="2740025"/>
              <a:ext cx="3175" cy="3175"/>
            </a:xfrm>
            <a:custGeom>
              <a:avLst/>
              <a:gdLst>
                <a:gd name="T0" fmla="*/ 0 w 6"/>
                <a:gd name="T1" fmla="*/ 7 h 7"/>
                <a:gd name="T2" fmla="*/ 0 w 6"/>
                <a:gd name="T3" fmla="*/ 6 h 7"/>
                <a:gd name="T4" fmla="*/ 0 w 6"/>
                <a:gd name="T5" fmla="*/ 4 h 7"/>
                <a:gd name="T6" fmla="*/ 4 w 6"/>
                <a:gd name="T7" fmla="*/ 2 h 7"/>
                <a:gd name="T8" fmla="*/ 6 w 6"/>
                <a:gd name="T9" fmla="*/ 0 h 7"/>
                <a:gd name="T10" fmla="*/ 0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32" name="Freeform 313"/>
            <p:cNvSpPr>
              <a:spLocks/>
            </p:cNvSpPr>
            <p:nvPr/>
          </p:nvSpPr>
          <p:spPr bwMode="auto">
            <a:xfrm>
              <a:off x="4818063" y="2317750"/>
              <a:ext cx="577850" cy="571500"/>
            </a:xfrm>
            <a:custGeom>
              <a:avLst/>
              <a:gdLst>
                <a:gd name="T0" fmla="*/ 0 w 1456"/>
                <a:gd name="T1" fmla="*/ 1437 h 1437"/>
                <a:gd name="T2" fmla="*/ 0 w 1456"/>
                <a:gd name="T3" fmla="*/ 1088 h 1437"/>
                <a:gd name="T4" fmla="*/ 1 w 1456"/>
                <a:gd name="T5" fmla="*/ 1088 h 1437"/>
                <a:gd name="T6" fmla="*/ 14 w 1456"/>
                <a:gd name="T7" fmla="*/ 1086 h 1437"/>
                <a:gd name="T8" fmla="*/ 25 w 1456"/>
                <a:gd name="T9" fmla="*/ 1082 h 1437"/>
                <a:gd name="T10" fmla="*/ 30 w 1456"/>
                <a:gd name="T11" fmla="*/ 1081 h 1437"/>
                <a:gd name="T12" fmla="*/ 34 w 1456"/>
                <a:gd name="T13" fmla="*/ 1079 h 1437"/>
                <a:gd name="T14" fmla="*/ 38 w 1456"/>
                <a:gd name="T15" fmla="*/ 1078 h 1437"/>
                <a:gd name="T16" fmla="*/ 40 w 1456"/>
                <a:gd name="T17" fmla="*/ 1078 h 1437"/>
                <a:gd name="T18" fmla="*/ 47 w 1456"/>
                <a:gd name="T19" fmla="*/ 1079 h 1437"/>
                <a:gd name="T20" fmla="*/ 53 w 1456"/>
                <a:gd name="T21" fmla="*/ 1079 h 1437"/>
                <a:gd name="T22" fmla="*/ 58 w 1456"/>
                <a:gd name="T23" fmla="*/ 1081 h 1437"/>
                <a:gd name="T24" fmla="*/ 64 w 1456"/>
                <a:gd name="T25" fmla="*/ 1081 h 1437"/>
                <a:gd name="T26" fmla="*/ 84 w 1456"/>
                <a:gd name="T27" fmla="*/ 1079 h 1437"/>
                <a:gd name="T28" fmla="*/ 117 w 1456"/>
                <a:gd name="T29" fmla="*/ 1066 h 1437"/>
                <a:gd name="T30" fmla="*/ 117 w 1456"/>
                <a:gd name="T31" fmla="*/ 1068 h 1437"/>
                <a:gd name="T32" fmla="*/ 117 w 1456"/>
                <a:gd name="T33" fmla="*/ 1069 h 1437"/>
                <a:gd name="T34" fmla="*/ 123 w 1456"/>
                <a:gd name="T35" fmla="*/ 1062 h 1437"/>
                <a:gd name="T36" fmla="*/ 166 w 1456"/>
                <a:gd name="T37" fmla="*/ 1040 h 1437"/>
                <a:gd name="T38" fmla="*/ 224 w 1456"/>
                <a:gd name="T39" fmla="*/ 999 h 1437"/>
                <a:gd name="T40" fmla="*/ 227 w 1456"/>
                <a:gd name="T41" fmla="*/ 990 h 1437"/>
                <a:gd name="T42" fmla="*/ 228 w 1456"/>
                <a:gd name="T43" fmla="*/ 980 h 1437"/>
                <a:gd name="T44" fmla="*/ 1456 w 1456"/>
                <a:gd name="T45" fmla="*/ 0 h 1437"/>
                <a:gd name="T46" fmla="*/ 1456 w 1456"/>
                <a:gd name="T47" fmla="*/ 44 h 1437"/>
                <a:gd name="T48" fmla="*/ 187 w 1456"/>
                <a:gd name="T49" fmla="*/ 1091 h 1437"/>
                <a:gd name="T50" fmla="*/ 197 w 1456"/>
                <a:gd name="T51" fmla="*/ 1114 h 1437"/>
                <a:gd name="T52" fmla="*/ 217 w 1456"/>
                <a:gd name="T53" fmla="*/ 1177 h 1437"/>
                <a:gd name="T54" fmla="*/ 230 w 1456"/>
                <a:gd name="T55" fmla="*/ 1249 h 1437"/>
                <a:gd name="T56" fmla="*/ 231 w 1456"/>
                <a:gd name="T57" fmla="*/ 1318 h 1437"/>
                <a:gd name="T58" fmla="*/ 224 w 1456"/>
                <a:gd name="T59" fmla="*/ 1348 h 1437"/>
                <a:gd name="T60" fmla="*/ 213 w 1456"/>
                <a:gd name="T61" fmla="*/ 1355 h 1437"/>
                <a:gd name="T62" fmla="*/ 201 w 1456"/>
                <a:gd name="T63" fmla="*/ 1363 h 1437"/>
                <a:gd name="T64" fmla="*/ 196 w 1456"/>
                <a:gd name="T65" fmla="*/ 1367 h 1437"/>
                <a:gd name="T66" fmla="*/ 187 w 1456"/>
                <a:gd name="T67" fmla="*/ 1374 h 1437"/>
                <a:gd name="T68" fmla="*/ 179 w 1456"/>
                <a:gd name="T69" fmla="*/ 1379 h 1437"/>
                <a:gd name="T70" fmla="*/ 175 w 1456"/>
                <a:gd name="T71" fmla="*/ 1381 h 1437"/>
                <a:gd name="T72" fmla="*/ 154 w 1456"/>
                <a:gd name="T73" fmla="*/ 1394 h 1437"/>
                <a:gd name="T74" fmla="*/ 138 w 1456"/>
                <a:gd name="T75" fmla="*/ 1403 h 1437"/>
                <a:gd name="T76" fmla="*/ 112 w 1456"/>
                <a:gd name="T77" fmla="*/ 1416 h 1437"/>
                <a:gd name="T78" fmla="*/ 75 w 1456"/>
                <a:gd name="T79" fmla="*/ 1429 h 1437"/>
                <a:gd name="T80" fmla="*/ 64 w 1456"/>
                <a:gd name="T81" fmla="*/ 1429 h 1437"/>
                <a:gd name="T82" fmla="*/ 58 w 1456"/>
                <a:gd name="T83" fmla="*/ 1429 h 1437"/>
                <a:gd name="T84" fmla="*/ 53 w 1456"/>
                <a:gd name="T85" fmla="*/ 1428 h 1437"/>
                <a:gd name="T86" fmla="*/ 47 w 1456"/>
                <a:gd name="T87" fmla="*/ 1427 h 1437"/>
                <a:gd name="T88" fmla="*/ 40 w 1456"/>
                <a:gd name="T89" fmla="*/ 1427 h 1437"/>
                <a:gd name="T90" fmla="*/ 20 w 1456"/>
                <a:gd name="T91" fmla="*/ 1429 h 1437"/>
                <a:gd name="T92" fmla="*/ 0 w 1456"/>
                <a:gd name="T93" fmla="*/ 1437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56" h="1437">
                  <a:moveTo>
                    <a:pt x="0" y="1437"/>
                  </a:moveTo>
                  <a:lnTo>
                    <a:pt x="0" y="1088"/>
                  </a:lnTo>
                  <a:lnTo>
                    <a:pt x="1" y="1088"/>
                  </a:lnTo>
                  <a:lnTo>
                    <a:pt x="14" y="1086"/>
                  </a:lnTo>
                  <a:lnTo>
                    <a:pt x="25" y="1082"/>
                  </a:lnTo>
                  <a:lnTo>
                    <a:pt x="30" y="1081"/>
                  </a:lnTo>
                  <a:lnTo>
                    <a:pt x="34" y="1079"/>
                  </a:lnTo>
                  <a:lnTo>
                    <a:pt x="38" y="1078"/>
                  </a:lnTo>
                  <a:lnTo>
                    <a:pt x="40" y="1078"/>
                  </a:lnTo>
                  <a:lnTo>
                    <a:pt x="47" y="1079"/>
                  </a:lnTo>
                  <a:lnTo>
                    <a:pt x="53" y="1079"/>
                  </a:lnTo>
                  <a:lnTo>
                    <a:pt x="58" y="1081"/>
                  </a:lnTo>
                  <a:lnTo>
                    <a:pt x="64" y="1081"/>
                  </a:lnTo>
                  <a:lnTo>
                    <a:pt x="84" y="1079"/>
                  </a:lnTo>
                  <a:lnTo>
                    <a:pt x="117" y="1066"/>
                  </a:lnTo>
                  <a:lnTo>
                    <a:pt x="117" y="1068"/>
                  </a:lnTo>
                  <a:lnTo>
                    <a:pt x="117" y="1069"/>
                  </a:lnTo>
                  <a:lnTo>
                    <a:pt x="123" y="1062"/>
                  </a:lnTo>
                  <a:lnTo>
                    <a:pt x="166" y="1040"/>
                  </a:lnTo>
                  <a:lnTo>
                    <a:pt x="224" y="999"/>
                  </a:lnTo>
                  <a:lnTo>
                    <a:pt x="227" y="990"/>
                  </a:lnTo>
                  <a:lnTo>
                    <a:pt x="228" y="980"/>
                  </a:lnTo>
                  <a:lnTo>
                    <a:pt x="1456" y="0"/>
                  </a:lnTo>
                  <a:lnTo>
                    <a:pt x="1456" y="44"/>
                  </a:lnTo>
                  <a:lnTo>
                    <a:pt x="187" y="1091"/>
                  </a:lnTo>
                  <a:lnTo>
                    <a:pt x="197" y="1114"/>
                  </a:lnTo>
                  <a:lnTo>
                    <a:pt x="217" y="1177"/>
                  </a:lnTo>
                  <a:lnTo>
                    <a:pt x="230" y="1249"/>
                  </a:lnTo>
                  <a:lnTo>
                    <a:pt x="231" y="1318"/>
                  </a:lnTo>
                  <a:lnTo>
                    <a:pt x="224" y="1348"/>
                  </a:lnTo>
                  <a:lnTo>
                    <a:pt x="213" y="1355"/>
                  </a:lnTo>
                  <a:lnTo>
                    <a:pt x="201" y="1363"/>
                  </a:lnTo>
                  <a:lnTo>
                    <a:pt x="196" y="1367"/>
                  </a:lnTo>
                  <a:lnTo>
                    <a:pt x="187" y="1374"/>
                  </a:lnTo>
                  <a:lnTo>
                    <a:pt x="179" y="1379"/>
                  </a:lnTo>
                  <a:lnTo>
                    <a:pt x="175" y="1381"/>
                  </a:lnTo>
                  <a:lnTo>
                    <a:pt x="154" y="1394"/>
                  </a:lnTo>
                  <a:lnTo>
                    <a:pt x="138" y="1403"/>
                  </a:lnTo>
                  <a:lnTo>
                    <a:pt x="112" y="1416"/>
                  </a:lnTo>
                  <a:lnTo>
                    <a:pt x="75" y="1429"/>
                  </a:lnTo>
                  <a:lnTo>
                    <a:pt x="64" y="1429"/>
                  </a:lnTo>
                  <a:lnTo>
                    <a:pt x="58" y="1429"/>
                  </a:lnTo>
                  <a:lnTo>
                    <a:pt x="53" y="1428"/>
                  </a:lnTo>
                  <a:lnTo>
                    <a:pt x="47" y="1427"/>
                  </a:lnTo>
                  <a:lnTo>
                    <a:pt x="40" y="1427"/>
                  </a:lnTo>
                  <a:lnTo>
                    <a:pt x="20" y="1429"/>
                  </a:lnTo>
                  <a:lnTo>
                    <a:pt x="0" y="14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33" name="Freeform 316"/>
            <p:cNvSpPr>
              <a:spLocks/>
            </p:cNvSpPr>
            <p:nvPr/>
          </p:nvSpPr>
          <p:spPr bwMode="auto">
            <a:xfrm>
              <a:off x="4818063" y="2644775"/>
              <a:ext cx="90488" cy="106363"/>
            </a:xfrm>
            <a:custGeom>
              <a:avLst/>
              <a:gdLst>
                <a:gd name="T0" fmla="*/ 0 w 231"/>
                <a:gd name="T1" fmla="*/ 265 h 265"/>
                <a:gd name="T2" fmla="*/ 0 w 231"/>
                <a:gd name="T3" fmla="*/ 0 h 265"/>
                <a:gd name="T4" fmla="*/ 36 w 231"/>
                <a:gd name="T5" fmla="*/ 44 h 265"/>
                <a:gd name="T6" fmla="*/ 87 w 231"/>
                <a:gd name="T7" fmla="*/ 2 h 265"/>
                <a:gd name="T8" fmla="*/ 90 w 231"/>
                <a:gd name="T9" fmla="*/ 53 h 265"/>
                <a:gd name="T10" fmla="*/ 108 w 231"/>
                <a:gd name="T11" fmla="*/ 158 h 265"/>
                <a:gd name="T12" fmla="*/ 112 w 231"/>
                <a:gd name="T13" fmla="*/ 204 h 265"/>
                <a:gd name="T14" fmla="*/ 113 w 231"/>
                <a:gd name="T15" fmla="*/ 216 h 265"/>
                <a:gd name="T16" fmla="*/ 127 w 231"/>
                <a:gd name="T17" fmla="*/ 229 h 265"/>
                <a:gd name="T18" fmla="*/ 138 w 231"/>
                <a:gd name="T19" fmla="*/ 233 h 265"/>
                <a:gd name="T20" fmla="*/ 175 w 231"/>
                <a:gd name="T21" fmla="*/ 211 h 265"/>
                <a:gd name="T22" fmla="*/ 224 w 231"/>
                <a:gd name="T23" fmla="*/ 176 h 265"/>
                <a:gd name="T24" fmla="*/ 230 w 231"/>
                <a:gd name="T25" fmla="*/ 150 h 265"/>
                <a:gd name="T26" fmla="*/ 231 w 231"/>
                <a:gd name="T27" fmla="*/ 120 h 265"/>
                <a:gd name="T28" fmla="*/ 231 w 231"/>
                <a:gd name="T29" fmla="*/ 138 h 265"/>
                <a:gd name="T30" fmla="*/ 228 w 231"/>
                <a:gd name="T31" fmla="*/ 157 h 265"/>
                <a:gd name="T32" fmla="*/ 227 w 231"/>
                <a:gd name="T33" fmla="*/ 167 h 265"/>
                <a:gd name="T34" fmla="*/ 224 w 231"/>
                <a:gd name="T35" fmla="*/ 176 h 265"/>
                <a:gd name="T36" fmla="*/ 166 w 231"/>
                <a:gd name="T37" fmla="*/ 217 h 265"/>
                <a:gd name="T38" fmla="*/ 123 w 231"/>
                <a:gd name="T39" fmla="*/ 239 h 265"/>
                <a:gd name="T40" fmla="*/ 121 w 231"/>
                <a:gd name="T41" fmla="*/ 241 h 265"/>
                <a:gd name="T42" fmla="*/ 117 w 231"/>
                <a:gd name="T43" fmla="*/ 243 h 265"/>
                <a:gd name="T44" fmla="*/ 84 w 231"/>
                <a:gd name="T45" fmla="*/ 256 h 265"/>
                <a:gd name="T46" fmla="*/ 64 w 231"/>
                <a:gd name="T47" fmla="*/ 258 h 265"/>
                <a:gd name="T48" fmla="*/ 58 w 231"/>
                <a:gd name="T49" fmla="*/ 258 h 265"/>
                <a:gd name="T50" fmla="*/ 53 w 231"/>
                <a:gd name="T51" fmla="*/ 256 h 265"/>
                <a:gd name="T52" fmla="*/ 47 w 231"/>
                <a:gd name="T53" fmla="*/ 256 h 265"/>
                <a:gd name="T54" fmla="*/ 40 w 231"/>
                <a:gd name="T55" fmla="*/ 255 h 265"/>
                <a:gd name="T56" fmla="*/ 38 w 231"/>
                <a:gd name="T57" fmla="*/ 255 h 265"/>
                <a:gd name="T58" fmla="*/ 34 w 231"/>
                <a:gd name="T59" fmla="*/ 256 h 265"/>
                <a:gd name="T60" fmla="*/ 17 w 231"/>
                <a:gd name="T61" fmla="*/ 259 h 265"/>
                <a:gd name="T62" fmla="*/ 1 w 231"/>
                <a:gd name="T63" fmla="*/ 265 h 265"/>
                <a:gd name="T64" fmla="*/ 0 w 231"/>
                <a:gd name="T65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1" h="265">
                  <a:moveTo>
                    <a:pt x="0" y="265"/>
                  </a:moveTo>
                  <a:lnTo>
                    <a:pt x="0" y="0"/>
                  </a:lnTo>
                  <a:lnTo>
                    <a:pt x="36" y="44"/>
                  </a:lnTo>
                  <a:lnTo>
                    <a:pt x="87" y="2"/>
                  </a:lnTo>
                  <a:lnTo>
                    <a:pt x="90" y="53"/>
                  </a:lnTo>
                  <a:lnTo>
                    <a:pt x="108" y="158"/>
                  </a:lnTo>
                  <a:lnTo>
                    <a:pt x="112" y="204"/>
                  </a:lnTo>
                  <a:lnTo>
                    <a:pt x="113" y="216"/>
                  </a:lnTo>
                  <a:lnTo>
                    <a:pt x="127" y="229"/>
                  </a:lnTo>
                  <a:lnTo>
                    <a:pt x="138" y="233"/>
                  </a:lnTo>
                  <a:lnTo>
                    <a:pt x="175" y="211"/>
                  </a:lnTo>
                  <a:lnTo>
                    <a:pt x="224" y="176"/>
                  </a:lnTo>
                  <a:lnTo>
                    <a:pt x="230" y="150"/>
                  </a:lnTo>
                  <a:lnTo>
                    <a:pt x="231" y="120"/>
                  </a:lnTo>
                  <a:lnTo>
                    <a:pt x="231" y="138"/>
                  </a:lnTo>
                  <a:lnTo>
                    <a:pt x="228" y="157"/>
                  </a:lnTo>
                  <a:lnTo>
                    <a:pt x="227" y="167"/>
                  </a:lnTo>
                  <a:lnTo>
                    <a:pt x="224" y="176"/>
                  </a:lnTo>
                  <a:lnTo>
                    <a:pt x="166" y="217"/>
                  </a:lnTo>
                  <a:lnTo>
                    <a:pt x="123" y="239"/>
                  </a:lnTo>
                  <a:lnTo>
                    <a:pt x="121" y="241"/>
                  </a:lnTo>
                  <a:lnTo>
                    <a:pt x="117" y="243"/>
                  </a:lnTo>
                  <a:lnTo>
                    <a:pt x="84" y="256"/>
                  </a:lnTo>
                  <a:lnTo>
                    <a:pt x="64" y="258"/>
                  </a:lnTo>
                  <a:lnTo>
                    <a:pt x="58" y="258"/>
                  </a:lnTo>
                  <a:lnTo>
                    <a:pt x="53" y="256"/>
                  </a:lnTo>
                  <a:lnTo>
                    <a:pt x="47" y="256"/>
                  </a:lnTo>
                  <a:lnTo>
                    <a:pt x="40" y="255"/>
                  </a:lnTo>
                  <a:lnTo>
                    <a:pt x="38" y="255"/>
                  </a:lnTo>
                  <a:lnTo>
                    <a:pt x="34" y="256"/>
                  </a:lnTo>
                  <a:lnTo>
                    <a:pt x="17" y="259"/>
                  </a:lnTo>
                  <a:lnTo>
                    <a:pt x="1" y="265"/>
                  </a:lnTo>
                  <a:lnTo>
                    <a:pt x="0" y="26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34" name="Freeform 317"/>
            <p:cNvSpPr>
              <a:spLocks/>
            </p:cNvSpPr>
            <p:nvPr/>
          </p:nvSpPr>
          <p:spPr bwMode="auto">
            <a:xfrm>
              <a:off x="4818063" y="2635250"/>
              <a:ext cx="7938" cy="6350"/>
            </a:xfrm>
            <a:custGeom>
              <a:avLst/>
              <a:gdLst>
                <a:gd name="T0" fmla="*/ 0 w 21"/>
                <a:gd name="T1" fmla="*/ 17 h 17"/>
                <a:gd name="T2" fmla="*/ 0 w 21"/>
                <a:gd name="T3" fmla="*/ 10 h 17"/>
                <a:gd name="T4" fmla="*/ 10 w 21"/>
                <a:gd name="T5" fmla="*/ 5 h 17"/>
                <a:gd name="T6" fmla="*/ 21 w 21"/>
                <a:gd name="T7" fmla="*/ 0 h 17"/>
                <a:gd name="T8" fmla="*/ 0 w 21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lnTo>
                    <a:pt x="0" y="10"/>
                  </a:lnTo>
                  <a:lnTo>
                    <a:pt x="10" y="5"/>
                  </a:lnTo>
                  <a:lnTo>
                    <a:pt x="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E6C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35" name="Freeform 318"/>
            <p:cNvSpPr>
              <a:spLocks/>
            </p:cNvSpPr>
            <p:nvPr/>
          </p:nvSpPr>
          <p:spPr bwMode="auto">
            <a:xfrm>
              <a:off x="4818063" y="2595563"/>
              <a:ext cx="46038" cy="42863"/>
            </a:xfrm>
            <a:custGeom>
              <a:avLst/>
              <a:gdLst>
                <a:gd name="T0" fmla="*/ 0 w 118"/>
                <a:gd name="T1" fmla="*/ 109 h 109"/>
                <a:gd name="T2" fmla="*/ 0 w 118"/>
                <a:gd name="T3" fmla="*/ 42 h 109"/>
                <a:gd name="T4" fmla="*/ 13 w 118"/>
                <a:gd name="T5" fmla="*/ 40 h 109"/>
                <a:gd name="T6" fmla="*/ 25 w 118"/>
                <a:gd name="T7" fmla="*/ 37 h 109"/>
                <a:gd name="T8" fmla="*/ 96 w 118"/>
                <a:gd name="T9" fmla="*/ 7 h 109"/>
                <a:gd name="T10" fmla="*/ 114 w 118"/>
                <a:gd name="T11" fmla="*/ 0 h 109"/>
                <a:gd name="T12" fmla="*/ 114 w 118"/>
                <a:gd name="T13" fmla="*/ 0 h 109"/>
                <a:gd name="T14" fmla="*/ 115 w 118"/>
                <a:gd name="T15" fmla="*/ 2 h 109"/>
                <a:gd name="T16" fmla="*/ 118 w 118"/>
                <a:gd name="T17" fmla="*/ 11 h 109"/>
                <a:gd name="T18" fmla="*/ 117 w 118"/>
                <a:gd name="T19" fmla="*/ 22 h 109"/>
                <a:gd name="T20" fmla="*/ 21 w 118"/>
                <a:gd name="T21" fmla="*/ 99 h 109"/>
                <a:gd name="T22" fmla="*/ 10 w 118"/>
                <a:gd name="T23" fmla="*/ 104 h 109"/>
                <a:gd name="T24" fmla="*/ 0 w 118"/>
                <a:gd name="T2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09">
                  <a:moveTo>
                    <a:pt x="0" y="109"/>
                  </a:moveTo>
                  <a:lnTo>
                    <a:pt x="0" y="42"/>
                  </a:lnTo>
                  <a:lnTo>
                    <a:pt x="13" y="40"/>
                  </a:lnTo>
                  <a:lnTo>
                    <a:pt x="25" y="37"/>
                  </a:lnTo>
                  <a:lnTo>
                    <a:pt x="96" y="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15" y="2"/>
                  </a:lnTo>
                  <a:lnTo>
                    <a:pt x="118" y="11"/>
                  </a:lnTo>
                  <a:lnTo>
                    <a:pt x="117" y="22"/>
                  </a:lnTo>
                  <a:lnTo>
                    <a:pt x="21" y="99"/>
                  </a:lnTo>
                  <a:lnTo>
                    <a:pt x="10" y="104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EBD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36" name="Freeform 319"/>
            <p:cNvSpPr>
              <a:spLocks/>
            </p:cNvSpPr>
            <p:nvPr/>
          </p:nvSpPr>
          <p:spPr bwMode="auto">
            <a:xfrm>
              <a:off x="4818063" y="2159000"/>
              <a:ext cx="612775" cy="503238"/>
            </a:xfrm>
            <a:custGeom>
              <a:avLst/>
              <a:gdLst>
                <a:gd name="T0" fmla="*/ 36 w 1544"/>
                <a:gd name="T1" fmla="*/ 1269 h 1269"/>
                <a:gd name="T2" fmla="*/ 0 w 1544"/>
                <a:gd name="T3" fmla="*/ 1225 h 1269"/>
                <a:gd name="T4" fmla="*/ 0 w 1544"/>
                <a:gd name="T5" fmla="*/ 1216 h 1269"/>
                <a:gd name="T6" fmla="*/ 21 w 1544"/>
                <a:gd name="T7" fmla="*/ 1199 h 1269"/>
                <a:gd name="T8" fmla="*/ 117 w 1544"/>
                <a:gd name="T9" fmla="*/ 1122 h 1269"/>
                <a:gd name="T10" fmla="*/ 1456 w 1544"/>
                <a:gd name="T11" fmla="*/ 54 h 1269"/>
                <a:gd name="T12" fmla="*/ 1478 w 1544"/>
                <a:gd name="T13" fmla="*/ 36 h 1269"/>
                <a:gd name="T14" fmla="*/ 1524 w 1544"/>
                <a:gd name="T15" fmla="*/ 0 h 1269"/>
                <a:gd name="T16" fmla="*/ 1544 w 1544"/>
                <a:gd name="T17" fmla="*/ 26 h 1269"/>
                <a:gd name="T18" fmla="*/ 1478 w 1544"/>
                <a:gd name="T19" fmla="*/ 80 h 1269"/>
                <a:gd name="T20" fmla="*/ 1456 w 1544"/>
                <a:gd name="T21" fmla="*/ 98 h 1269"/>
                <a:gd name="T22" fmla="*/ 187 w 1544"/>
                <a:gd name="T23" fmla="*/ 1146 h 1269"/>
                <a:gd name="T24" fmla="*/ 183 w 1544"/>
                <a:gd name="T25" fmla="*/ 1138 h 1269"/>
                <a:gd name="T26" fmla="*/ 179 w 1544"/>
                <a:gd name="T27" fmla="*/ 1133 h 1269"/>
                <a:gd name="T28" fmla="*/ 171 w 1544"/>
                <a:gd name="T29" fmla="*/ 1125 h 1269"/>
                <a:gd name="T30" fmla="*/ 156 w 1544"/>
                <a:gd name="T31" fmla="*/ 1124 h 1269"/>
                <a:gd name="T32" fmla="*/ 144 w 1544"/>
                <a:gd name="T33" fmla="*/ 1125 h 1269"/>
                <a:gd name="T34" fmla="*/ 131 w 1544"/>
                <a:gd name="T35" fmla="*/ 1126 h 1269"/>
                <a:gd name="T36" fmla="*/ 119 w 1544"/>
                <a:gd name="T37" fmla="*/ 1137 h 1269"/>
                <a:gd name="T38" fmla="*/ 103 w 1544"/>
                <a:gd name="T39" fmla="*/ 1159 h 1269"/>
                <a:gd name="T40" fmla="*/ 88 w 1544"/>
                <a:gd name="T41" fmla="*/ 1197 h 1269"/>
                <a:gd name="T42" fmla="*/ 87 w 1544"/>
                <a:gd name="T43" fmla="*/ 1227 h 1269"/>
                <a:gd name="T44" fmla="*/ 36 w 1544"/>
                <a:gd name="T45" fmla="*/ 1269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4" h="1269">
                  <a:moveTo>
                    <a:pt x="36" y="1269"/>
                  </a:moveTo>
                  <a:lnTo>
                    <a:pt x="0" y="1225"/>
                  </a:lnTo>
                  <a:lnTo>
                    <a:pt x="0" y="1216"/>
                  </a:lnTo>
                  <a:lnTo>
                    <a:pt x="21" y="1199"/>
                  </a:lnTo>
                  <a:lnTo>
                    <a:pt x="117" y="1122"/>
                  </a:lnTo>
                  <a:lnTo>
                    <a:pt x="1456" y="54"/>
                  </a:lnTo>
                  <a:lnTo>
                    <a:pt x="1478" y="36"/>
                  </a:lnTo>
                  <a:lnTo>
                    <a:pt x="1524" y="0"/>
                  </a:lnTo>
                  <a:lnTo>
                    <a:pt x="1544" y="26"/>
                  </a:lnTo>
                  <a:lnTo>
                    <a:pt x="1478" y="80"/>
                  </a:lnTo>
                  <a:lnTo>
                    <a:pt x="1456" y="98"/>
                  </a:lnTo>
                  <a:lnTo>
                    <a:pt x="187" y="1146"/>
                  </a:lnTo>
                  <a:lnTo>
                    <a:pt x="183" y="1138"/>
                  </a:lnTo>
                  <a:lnTo>
                    <a:pt x="179" y="1133"/>
                  </a:lnTo>
                  <a:lnTo>
                    <a:pt x="171" y="1125"/>
                  </a:lnTo>
                  <a:lnTo>
                    <a:pt x="156" y="1124"/>
                  </a:lnTo>
                  <a:lnTo>
                    <a:pt x="144" y="1125"/>
                  </a:lnTo>
                  <a:lnTo>
                    <a:pt x="131" y="1126"/>
                  </a:lnTo>
                  <a:lnTo>
                    <a:pt x="119" y="1137"/>
                  </a:lnTo>
                  <a:lnTo>
                    <a:pt x="103" y="1159"/>
                  </a:lnTo>
                  <a:lnTo>
                    <a:pt x="88" y="1197"/>
                  </a:lnTo>
                  <a:lnTo>
                    <a:pt x="87" y="1227"/>
                  </a:lnTo>
                  <a:lnTo>
                    <a:pt x="36" y="12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  <p:sp>
          <p:nvSpPr>
            <p:cNvPr id="137" name="Freeform 320"/>
            <p:cNvSpPr>
              <a:spLocks/>
            </p:cNvSpPr>
            <p:nvPr/>
          </p:nvSpPr>
          <p:spPr bwMode="auto">
            <a:xfrm>
              <a:off x="4851400" y="2605088"/>
              <a:ext cx="57150" cy="133350"/>
            </a:xfrm>
            <a:custGeom>
              <a:avLst/>
              <a:gdLst>
                <a:gd name="T0" fmla="*/ 51 w 144"/>
                <a:gd name="T1" fmla="*/ 334 h 334"/>
                <a:gd name="T2" fmla="*/ 40 w 144"/>
                <a:gd name="T3" fmla="*/ 330 h 334"/>
                <a:gd name="T4" fmla="*/ 26 w 144"/>
                <a:gd name="T5" fmla="*/ 317 h 334"/>
                <a:gd name="T6" fmla="*/ 25 w 144"/>
                <a:gd name="T7" fmla="*/ 305 h 334"/>
                <a:gd name="T8" fmla="*/ 21 w 144"/>
                <a:gd name="T9" fmla="*/ 259 h 334"/>
                <a:gd name="T10" fmla="*/ 3 w 144"/>
                <a:gd name="T11" fmla="*/ 154 h 334"/>
                <a:gd name="T12" fmla="*/ 0 w 144"/>
                <a:gd name="T13" fmla="*/ 103 h 334"/>
                <a:gd name="T14" fmla="*/ 1 w 144"/>
                <a:gd name="T15" fmla="*/ 73 h 334"/>
                <a:gd name="T16" fmla="*/ 16 w 144"/>
                <a:gd name="T17" fmla="*/ 35 h 334"/>
                <a:gd name="T18" fmla="*/ 32 w 144"/>
                <a:gd name="T19" fmla="*/ 13 h 334"/>
                <a:gd name="T20" fmla="*/ 44 w 144"/>
                <a:gd name="T21" fmla="*/ 2 h 334"/>
                <a:gd name="T22" fmla="*/ 57 w 144"/>
                <a:gd name="T23" fmla="*/ 1 h 334"/>
                <a:gd name="T24" fmla="*/ 69 w 144"/>
                <a:gd name="T25" fmla="*/ 0 h 334"/>
                <a:gd name="T26" fmla="*/ 84 w 144"/>
                <a:gd name="T27" fmla="*/ 1 h 334"/>
                <a:gd name="T28" fmla="*/ 92 w 144"/>
                <a:gd name="T29" fmla="*/ 9 h 334"/>
                <a:gd name="T30" fmla="*/ 96 w 144"/>
                <a:gd name="T31" fmla="*/ 14 h 334"/>
                <a:gd name="T32" fmla="*/ 100 w 144"/>
                <a:gd name="T33" fmla="*/ 22 h 334"/>
                <a:gd name="T34" fmla="*/ 102 w 144"/>
                <a:gd name="T35" fmla="*/ 26 h 334"/>
                <a:gd name="T36" fmla="*/ 105 w 144"/>
                <a:gd name="T37" fmla="*/ 32 h 334"/>
                <a:gd name="T38" fmla="*/ 119 w 144"/>
                <a:gd name="T39" fmla="*/ 70 h 334"/>
                <a:gd name="T40" fmla="*/ 141 w 144"/>
                <a:gd name="T41" fmla="*/ 171 h 334"/>
                <a:gd name="T42" fmla="*/ 144 w 144"/>
                <a:gd name="T43" fmla="*/ 221 h 334"/>
                <a:gd name="T44" fmla="*/ 143 w 144"/>
                <a:gd name="T45" fmla="*/ 251 h 334"/>
                <a:gd name="T46" fmla="*/ 137 w 144"/>
                <a:gd name="T47" fmla="*/ 277 h 334"/>
                <a:gd name="T48" fmla="*/ 88 w 144"/>
                <a:gd name="T49" fmla="*/ 312 h 334"/>
                <a:gd name="T50" fmla="*/ 51 w 144"/>
                <a:gd name="T51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334">
                  <a:moveTo>
                    <a:pt x="51" y="334"/>
                  </a:moveTo>
                  <a:lnTo>
                    <a:pt x="40" y="330"/>
                  </a:lnTo>
                  <a:lnTo>
                    <a:pt x="26" y="317"/>
                  </a:lnTo>
                  <a:lnTo>
                    <a:pt x="25" y="305"/>
                  </a:lnTo>
                  <a:lnTo>
                    <a:pt x="21" y="259"/>
                  </a:lnTo>
                  <a:lnTo>
                    <a:pt x="3" y="154"/>
                  </a:lnTo>
                  <a:lnTo>
                    <a:pt x="0" y="103"/>
                  </a:lnTo>
                  <a:lnTo>
                    <a:pt x="1" y="73"/>
                  </a:lnTo>
                  <a:lnTo>
                    <a:pt x="16" y="35"/>
                  </a:lnTo>
                  <a:lnTo>
                    <a:pt x="32" y="13"/>
                  </a:lnTo>
                  <a:lnTo>
                    <a:pt x="44" y="2"/>
                  </a:lnTo>
                  <a:lnTo>
                    <a:pt x="57" y="1"/>
                  </a:lnTo>
                  <a:lnTo>
                    <a:pt x="69" y="0"/>
                  </a:lnTo>
                  <a:lnTo>
                    <a:pt x="84" y="1"/>
                  </a:lnTo>
                  <a:lnTo>
                    <a:pt x="92" y="9"/>
                  </a:lnTo>
                  <a:lnTo>
                    <a:pt x="96" y="14"/>
                  </a:lnTo>
                  <a:lnTo>
                    <a:pt x="100" y="22"/>
                  </a:lnTo>
                  <a:lnTo>
                    <a:pt x="102" y="26"/>
                  </a:lnTo>
                  <a:lnTo>
                    <a:pt x="105" y="32"/>
                  </a:lnTo>
                  <a:lnTo>
                    <a:pt x="119" y="70"/>
                  </a:lnTo>
                  <a:lnTo>
                    <a:pt x="141" y="171"/>
                  </a:lnTo>
                  <a:lnTo>
                    <a:pt x="144" y="221"/>
                  </a:lnTo>
                  <a:lnTo>
                    <a:pt x="143" y="251"/>
                  </a:lnTo>
                  <a:lnTo>
                    <a:pt x="137" y="277"/>
                  </a:lnTo>
                  <a:lnTo>
                    <a:pt x="88" y="312"/>
                  </a:lnTo>
                  <a:lnTo>
                    <a:pt x="51" y="334"/>
                  </a:lnTo>
                  <a:close/>
                </a:path>
              </a:pathLst>
            </a:custGeom>
            <a:solidFill>
              <a:srgbClr val="E9C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latin typeface="+mj-lt"/>
              </a:endParaRPr>
            </a:p>
          </p:txBody>
        </p:sp>
      </p:grpSp>
      <p:sp>
        <p:nvSpPr>
          <p:cNvPr id="98" name="Rectangle 97"/>
          <p:cNvSpPr/>
          <p:nvPr/>
        </p:nvSpPr>
        <p:spPr>
          <a:xfrm>
            <a:off x="5065646" y="4451206"/>
            <a:ext cx="5873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Evaluasi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Revisi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Permendagri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No 9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2009</a:t>
            </a:r>
            <a:endParaRPr lang="id-ID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297724" y="3200591"/>
            <a:ext cx="761163" cy="820389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03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065646" y="221636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Pokok-pokok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Pengaturan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PSU di Daerah</a:t>
            </a:r>
            <a:endParaRPr lang="id-ID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297723" y="5357009"/>
            <a:ext cx="761163" cy="82038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05</a:t>
            </a:r>
            <a:endParaRPr lang="en-US" b="1" dirty="0"/>
          </a:p>
        </p:txBody>
      </p:sp>
      <p:sp>
        <p:nvSpPr>
          <p:cNvPr id="50" name="Rectangle 49"/>
          <p:cNvSpPr/>
          <p:nvPr/>
        </p:nvSpPr>
        <p:spPr>
          <a:xfrm>
            <a:off x="5065646" y="5582538"/>
            <a:ext cx="5873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Rencana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Tindak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Lanjut</a:t>
            </a:r>
            <a:endParaRPr lang="id-ID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49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2880017" y="2228673"/>
            <a:ext cx="62403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3600" dirty="0"/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-420940" y="134560"/>
            <a:ext cx="95412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ISU 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STRATEGIS</a:t>
            </a:r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PENYELENGGARAAN PSU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 </a:t>
            </a:r>
            <a:r>
              <a:rPr lang="id-ID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DAERAH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1F8765-E79B-424F-AE3A-5015BC1FA136}"/>
              </a:ext>
            </a:extLst>
          </p:cNvPr>
          <p:cNvSpPr txBox="1"/>
          <p:nvPr/>
        </p:nvSpPr>
        <p:spPr>
          <a:xfrm>
            <a:off x="10371528" y="221880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453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BDDEFD-CE24-DA4B-B749-68CF924081E7}"/>
              </a:ext>
            </a:extLst>
          </p:cNvPr>
          <p:cNvSpPr txBox="1"/>
          <p:nvPr/>
        </p:nvSpPr>
        <p:spPr>
          <a:xfrm>
            <a:off x="10558388" y="16178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39C779-9B66-3648-B01D-D186308EED14}"/>
              </a:ext>
            </a:extLst>
          </p:cNvPr>
          <p:cNvSpPr txBox="1"/>
          <p:nvPr/>
        </p:nvSpPr>
        <p:spPr>
          <a:xfrm>
            <a:off x="10474731" y="94965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53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2243774-1E4C-8046-96EB-3BEA436F4C8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66177" y="4232860"/>
          <a:ext cx="2587902" cy="2346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5792">
                  <a:extLst>
                    <a:ext uri="{9D8B030D-6E8A-4147-A177-3AD203B41FA5}">
                      <a16:colId xmlns:a16="http://schemas.microsoft.com/office/drawing/2014/main" val="3176804503"/>
                    </a:ext>
                  </a:extLst>
                </a:gridCol>
                <a:gridCol w="1882110">
                  <a:extLst>
                    <a:ext uri="{9D8B030D-6E8A-4147-A177-3AD203B41FA5}">
                      <a16:colId xmlns:a16="http://schemas.microsoft.com/office/drawing/2014/main" val="3876155818"/>
                    </a:ext>
                  </a:extLst>
                </a:gridCol>
              </a:tblGrid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3404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SLEMAN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15271688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3674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TANGERANG SELATAN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58835177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3204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BANDUNG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93729102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3216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BEKASI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92427237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3510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BANYUWANGI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87221533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3517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JOMBANG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85529138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3520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MAGETAN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36498394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3527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SAMPANG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26579393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3604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SERANG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1119238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7313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WAJO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49427172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3209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CIREBON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53492764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3273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BANDUNG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5147992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3276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DEPOK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28955765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3278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TASIKMALAYA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93162355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7CE5D728-8336-5041-A8D2-839FBF7794BD}"/>
              </a:ext>
            </a:extLst>
          </p:cNvPr>
          <p:cNvSpPr txBox="1"/>
          <p:nvPr/>
        </p:nvSpPr>
        <p:spPr>
          <a:xfrm>
            <a:off x="8422240" y="768823"/>
            <a:ext cx="2136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err="1">
                <a:latin typeface="Bookman Old Style" panose="02050604050505020204" pitchFamily="18" charset="0"/>
              </a:rPr>
              <a:t>Pemda</a:t>
            </a:r>
            <a:r>
              <a:rPr lang="en-US" sz="1200" b="1" i="1" dirty="0">
                <a:latin typeface="Bookman Old Style" panose="02050604050505020204" pitchFamily="18" charset="0"/>
              </a:rPr>
              <a:t> yang </a:t>
            </a:r>
            <a:r>
              <a:rPr lang="en-US" sz="1200" b="1" i="1" dirty="0" err="1">
                <a:latin typeface="Bookman Old Style" panose="02050604050505020204" pitchFamily="18" charset="0"/>
              </a:rPr>
              <a:t>sudah</a:t>
            </a:r>
            <a:r>
              <a:rPr lang="en-US" sz="1200" b="1" i="1" dirty="0">
                <a:latin typeface="Bookman Old Style" panose="02050604050505020204" pitchFamily="18" charset="0"/>
              </a:rPr>
              <a:t> </a:t>
            </a:r>
            <a:r>
              <a:rPr lang="en-US" sz="1200" b="1" i="1" dirty="0" err="1">
                <a:latin typeface="Bookman Old Style" panose="02050604050505020204" pitchFamily="18" charset="0"/>
              </a:rPr>
              <a:t>memiliki</a:t>
            </a:r>
            <a:r>
              <a:rPr lang="en-US" sz="1200" b="1" i="1" dirty="0">
                <a:latin typeface="Bookman Old Style" panose="02050604050505020204" pitchFamily="18" charset="0"/>
              </a:rPr>
              <a:t> </a:t>
            </a:r>
            <a:r>
              <a:rPr lang="en-US" sz="1200" b="1" i="1" dirty="0" err="1">
                <a:latin typeface="Bookman Old Style" panose="02050604050505020204" pitchFamily="18" charset="0"/>
              </a:rPr>
              <a:t>Perda</a:t>
            </a:r>
            <a:r>
              <a:rPr lang="en-US" sz="1200" b="1" i="1" dirty="0">
                <a:latin typeface="Bookman Old Style" panose="02050604050505020204" pitchFamily="18" charset="0"/>
              </a:rPr>
              <a:t>/</a:t>
            </a:r>
            <a:r>
              <a:rPr lang="en-US" sz="1200" b="1" i="1" dirty="0" err="1">
                <a:latin typeface="Bookman Old Style" panose="02050604050505020204" pitchFamily="18" charset="0"/>
              </a:rPr>
              <a:t>Perkada</a:t>
            </a:r>
            <a:r>
              <a:rPr lang="en-US" sz="1200" b="1" i="1" dirty="0">
                <a:latin typeface="Bookman Old Style" panose="02050604050505020204" pitchFamily="18" charset="0"/>
              </a:rPr>
              <a:t> PSU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268A55-3E59-7C44-A11F-362C15B8812C}"/>
              </a:ext>
            </a:extLst>
          </p:cNvPr>
          <p:cNvSpPr txBox="1"/>
          <p:nvPr/>
        </p:nvSpPr>
        <p:spPr>
          <a:xfrm>
            <a:off x="287204" y="1121069"/>
            <a:ext cx="761308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Beberapa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isu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strategis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penyelenggaraan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PSU: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Berbagai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laporan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BPK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terkait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lemahnya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pencatatan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asset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belum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menerbitkan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Perda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Perkada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Penyerahan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PSU.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PSU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terlantar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karena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diserah-terimakan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Lemahnya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peran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POKJA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PKP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Komitmen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kreatifitas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model-model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PSU.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Konflik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pemanfaatan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antara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penghuni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pengembang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seperti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Sidoarjo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Depok, Bogor,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Tegal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Tangerang,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dll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NSPK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Pembina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Teknis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rangka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mewujudkan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keterpaduan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penyelenggaraan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daerah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10B0A30-945A-E248-859A-695501AAD3E7}"/>
              </a:ext>
            </a:extLst>
          </p:cNvPr>
          <p:cNvSpPr txBox="1"/>
          <p:nvPr/>
        </p:nvSpPr>
        <p:spPr>
          <a:xfrm>
            <a:off x="9265313" y="3921382"/>
            <a:ext cx="160492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err="1"/>
              <a:t>Sumber</a:t>
            </a:r>
            <a:r>
              <a:rPr lang="en-US" sz="800" i="1" dirty="0"/>
              <a:t>: </a:t>
            </a:r>
            <a:r>
              <a:rPr lang="en-US" sz="800" i="1" dirty="0" err="1"/>
              <a:t>Ditjen</a:t>
            </a:r>
            <a:r>
              <a:rPr lang="en-US" sz="800" i="1" dirty="0"/>
              <a:t> Bina Bangda, 2019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5E21394D-D2C4-5C48-9172-49F9F43B9743}"/>
              </a:ext>
            </a:extLst>
          </p:cNvPr>
          <p:cNvGraphicFramePr/>
          <p:nvPr>
            <p:extLst/>
          </p:nvPr>
        </p:nvGraphicFramePr>
        <p:xfrm>
          <a:off x="8323780" y="621736"/>
          <a:ext cx="3547713" cy="3576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163200" y="4218466"/>
          <a:ext cx="2587902" cy="2346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5792">
                  <a:extLst>
                    <a:ext uri="{9D8B030D-6E8A-4147-A177-3AD203B41FA5}">
                      <a16:colId xmlns:a16="http://schemas.microsoft.com/office/drawing/2014/main" val="1711216251"/>
                    </a:ext>
                  </a:extLst>
                </a:gridCol>
                <a:gridCol w="1882110">
                  <a:extLst>
                    <a:ext uri="{9D8B030D-6E8A-4147-A177-3AD203B41FA5}">
                      <a16:colId xmlns:a16="http://schemas.microsoft.com/office/drawing/2014/main" val="3393875224"/>
                    </a:ext>
                  </a:extLst>
                </a:gridCol>
              </a:tblGrid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7371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MAKASSAR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66926204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3514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KAB PASURUAN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98221531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3578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KOTA SURABAYA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50952249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3374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KOTA SEMARANG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48525085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3515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KAB SIDOARJO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07468944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3573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MALANG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97978288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3671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TANGERANG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59661558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6471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KOTA BALIKPAPAN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304647990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1571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JAMBI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36360108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1871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BANDAR LAMPUNG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94341946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3201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BOGOR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22143830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3217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BANDUNG BARAT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20230779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3271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BOGOR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798689825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>
                          <a:effectLst/>
                        </a:rPr>
                        <a:t>3402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BANTUL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76295867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6769154" y="4232860"/>
          <a:ext cx="2587902" cy="2346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5792">
                  <a:extLst>
                    <a:ext uri="{9D8B030D-6E8A-4147-A177-3AD203B41FA5}">
                      <a16:colId xmlns:a16="http://schemas.microsoft.com/office/drawing/2014/main" val="2017289285"/>
                    </a:ext>
                  </a:extLst>
                </a:gridCol>
                <a:gridCol w="1882110">
                  <a:extLst>
                    <a:ext uri="{9D8B030D-6E8A-4147-A177-3AD203B41FA5}">
                      <a16:colId xmlns:a16="http://schemas.microsoft.com/office/drawing/2014/main" val="1727319215"/>
                    </a:ext>
                  </a:extLst>
                </a:gridCol>
              </a:tblGrid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3303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PURBALINGGA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0079349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3310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KLATEN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30224260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3327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KAB PEMALANG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61590462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3518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KAB NGANJUK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58427716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3523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KAB TUBAN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43418925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3526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KAB BANGKALAN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1023847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3579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BATU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75171822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3673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KOTA SERANG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30404927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6171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KOTA PONTIANAK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18516578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6304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KAB BARITO KUALA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16702328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6306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KAB HULU SUNGAI SELATAN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14685162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6371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KOTA BANJARMASIN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46125608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6372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KOTA BANJAR BARU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795105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3275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BEKASI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96928898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9572131" y="4318321"/>
          <a:ext cx="2587902" cy="1844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5792">
                  <a:extLst>
                    <a:ext uri="{9D8B030D-6E8A-4147-A177-3AD203B41FA5}">
                      <a16:colId xmlns:a16="http://schemas.microsoft.com/office/drawing/2014/main" val="395335072"/>
                    </a:ext>
                  </a:extLst>
                </a:gridCol>
                <a:gridCol w="1882110">
                  <a:extLst>
                    <a:ext uri="{9D8B030D-6E8A-4147-A177-3AD203B41FA5}">
                      <a16:colId xmlns:a16="http://schemas.microsoft.com/office/drawing/2014/main" val="3314276729"/>
                    </a:ext>
                  </a:extLst>
                </a:gridCol>
              </a:tblGrid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3304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BANJARNEGARA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67449213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3316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>
                          <a:effectLst/>
                        </a:rPr>
                        <a:t>KAB BLORA</a:t>
                      </a:r>
                      <a:endParaRPr lang="en-SG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01878121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3577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MADIUN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17122021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6303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BANJAR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0132717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1312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PASAMAN BARAT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96856300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3206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TASIKMALAYA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79730424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3575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PASURUAN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57637737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7322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LUWU UTARA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81142287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3272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SUKABUMI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58680777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5272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KOTA BIMA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84899939"/>
                  </a:ext>
                </a:extLst>
              </a:tr>
              <a:tr h="103925">
                <a:tc>
                  <a:txBody>
                    <a:bodyPr/>
                    <a:lstStyle/>
                    <a:p>
                      <a:pPr algn="ctr" fontAlgn="b"/>
                      <a:r>
                        <a:rPr lang="en-SG" sz="1100" u="none" strike="noStrike" dirty="0">
                          <a:effectLst/>
                        </a:rPr>
                        <a:t>7312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SG" sz="1100" u="none" strike="noStrike" dirty="0">
                          <a:effectLst/>
                        </a:rPr>
                        <a:t>KAB SOPPENG</a:t>
                      </a:r>
                      <a:endParaRPr lang="en-S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93380744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0" y="4628910"/>
            <a:ext cx="10775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sudah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memilik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Perda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PSU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4331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110018" y="106824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Permasalahan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Penyerahan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endParaRPr lang="id-ID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12339" y="1422979"/>
            <a:ext cx="9391219" cy="3855368"/>
            <a:chOff x="320721" y="1422979"/>
            <a:chExt cx="11747946" cy="4631225"/>
          </a:xfrm>
        </p:grpSpPr>
        <p:sp>
          <p:nvSpPr>
            <p:cNvPr id="2" name="Rectangle 1"/>
            <p:cNvSpPr/>
            <p:nvPr/>
          </p:nvSpPr>
          <p:spPr>
            <a:xfrm>
              <a:off x="320721" y="1422979"/>
              <a:ext cx="2889964" cy="15493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  <a:cs typeface="Helvetica Neue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3210685" y="2211828"/>
              <a:ext cx="2889964" cy="154931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  <a:cs typeface="Helvetica Neue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6171083" y="2996846"/>
              <a:ext cx="2889964" cy="154931"/>
            </a:xfrm>
            <a:prstGeom prst="rect">
              <a:avLst/>
            </a:prstGeom>
            <a:solidFill>
              <a:srgbClr val="BF9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  <a:cs typeface="Helvetica Neue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9158430" y="3795357"/>
              <a:ext cx="2889964" cy="15493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  <a:cs typeface="Helvetica Neue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4695" y="1591593"/>
              <a:ext cx="2857679" cy="606552"/>
            </a:xfrm>
            <a:prstGeom prst="rect">
              <a:avLst/>
            </a:prstGeom>
            <a:noFill/>
          </p:spPr>
          <p:txBody>
            <a:bodyPr wrap="square" lIns="0" tIns="0" rIns="91420" bIns="0" rtlCol="0">
              <a:noAutofit/>
            </a:bodyPr>
            <a:lstStyle/>
            <a:p>
              <a:r>
                <a:rPr lang="en-US" sz="3600" b="1" dirty="0">
                  <a:solidFill>
                    <a:schemeClr val="accent6">
                      <a:lumMod val="75000"/>
                    </a:schemeClr>
                  </a:solidFill>
                  <a:latin typeface="Calibri" panose="020F0502020204030204" pitchFamily="34" charset="0"/>
                  <a:cs typeface="Helvetica Neue"/>
                </a:rPr>
                <a:t>01</a:t>
              </a:r>
              <a:r>
                <a:rPr lang="en-US" sz="3600" dirty="0">
                  <a:solidFill>
                    <a:schemeClr val="accent6">
                      <a:lumMod val="75000"/>
                    </a:schemeClr>
                  </a:solidFill>
                  <a:latin typeface="Calibri" panose="020F0502020204030204" pitchFamily="34" charset="0"/>
                  <a:cs typeface="Helvetica Neue"/>
                </a:rPr>
                <a:t> 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239325" y="2380442"/>
              <a:ext cx="2863001" cy="629897"/>
            </a:xfrm>
            <a:prstGeom prst="rect">
              <a:avLst/>
            </a:prstGeom>
            <a:noFill/>
          </p:spPr>
          <p:txBody>
            <a:bodyPr wrap="square" lIns="0" tIns="0" rIns="91420" bIns="0" rtlCol="0">
              <a:noAutofit/>
            </a:bodyPr>
            <a:lstStyle/>
            <a:p>
              <a:r>
                <a:rPr lang="en-US" sz="3600" b="1" dirty="0">
                  <a:solidFill>
                    <a:schemeClr val="accent5">
                      <a:lumMod val="75000"/>
                    </a:schemeClr>
                  </a:solidFill>
                  <a:latin typeface="Calibri" panose="020F0502020204030204" pitchFamily="34" charset="0"/>
                  <a:cs typeface="Helvetica Neue"/>
                </a:rPr>
                <a:t>02</a:t>
              </a:r>
              <a:r>
                <a:rPr lang="en-US" sz="3600" dirty="0">
                  <a:solidFill>
                    <a:schemeClr val="accent5">
                      <a:lumMod val="75000"/>
                    </a:schemeClr>
                  </a:solidFill>
                  <a:latin typeface="Calibri" panose="020F0502020204030204" pitchFamily="34" charset="0"/>
                  <a:cs typeface="Helvetica Neue"/>
                </a:rPr>
                <a:t> 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172760" y="3165460"/>
              <a:ext cx="2864986" cy="629897"/>
            </a:xfrm>
            <a:prstGeom prst="rect">
              <a:avLst/>
            </a:prstGeom>
            <a:noFill/>
          </p:spPr>
          <p:txBody>
            <a:bodyPr wrap="square" lIns="0" tIns="0" rIns="91420" bIns="0" rtlCol="0">
              <a:noAutofit/>
            </a:bodyPr>
            <a:lstStyle/>
            <a:p>
              <a:r>
                <a:rPr lang="en-US" sz="3600" b="1" dirty="0">
                  <a:solidFill>
                    <a:srgbClr val="BF9000"/>
                  </a:solidFill>
                  <a:latin typeface="Calibri" panose="020F0502020204030204" pitchFamily="34" charset="0"/>
                  <a:cs typeface="Helvetica Neue"/>
                </a:rPr>
                <a:t>03</a:t>
              </a:r>
              <a:r>
                <a:rPr lang="en-US" sz="3200" dirty="0">
                  <a:solidFill>
                    <a:schemeClr val="accent5">
                      <a:lumMod val="75000"/>
                    </a:schemeClr>
                  </a:solidFill>
                  <a:latin typeface="Calibri" panose="020F0502020204030204" pitchFamily="34" charset="0"/>
                  <a:cs typeface="Helvetica Neue"/>
                </a:rPr>
                <a:t> 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178704" y="3953113"/>
              <a:ext cx="2889963" cy="640754"/>
            </a:xfrm>
            <a:prstGeom prst="rect">
              <a:avLst/>
            </a:prstGeom>
            <a:noFill/>
          </p:spPr>
          <p:txBody>
            <a:bodyPr wrap="square" lIns="0" tIns="0" rIns="91420" bIns="0" rtlCol="0">
              <a:noAutofit/>
            </a:bodyPr>
            <a:lstStyle/>
            <a:p>
              <a:r>
                <a:rPr lang="en-US" sz="3600" b="1" dirty="0">
                  <a:solidFill>
                    <a:schemeClr val="accent3">
                      <a:lumMod val="75000"/>
                    </a:schemeClr>
                  </a:solidFill>
                  <a:latin typeface="Calibri" panose="020F0502020204030204" pitchFamily="34" charset="0"/>
                  <a:cs typeface="Helvetica Neue"/>
                </a:rPr>
                <a:t>04</a:t>
              </a:r>
              <a:r>
                <a:rPr lang="en-US" sz="3600" dirty="0">
                  <a:solidFill>
                    <a:schemeClr val="accent3">
                      <a:lumMod val="75000"/>
                    </a:schemeClr>
                  </a:solidFill>
                  <a:latin typeface="Calibri" panose="020F0502020204030204" pitchFamily="34" charset="0"/>
                  <a:cs typeface="Helvetica Neue"/>
                </a:rPr>
                <a:t> 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219052" y="2970280"/>
              <a:ext cx="2793243" cy="1077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20000"/>
                </a:spcBef>
                <a:defRPr/>
              </a:pP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Lemahnya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pencatatan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asset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saat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proses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penyerahan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PSU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dari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pengembang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kepada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Pemerintah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daerah</a:t>
              </a:r>
              <a:endParaRPr lang="id-ID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151126" y="3734881"/>
              <a:ext cx="2793243" cy="1077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20000"/>
                </a:spcBef>
                <a:defRPr/>
              </a:pP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Peran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dan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fungsi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perangkat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daerah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yang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membidangi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urusan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PKP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masih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belum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optimal</a:t>
              </a:r>
              <a:endParaRPr lang="id-ID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9158430" y="4730765"/>
              <a:ext cx="279324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20000"/>
                </a:spcBef>
                <a:defRPr/>
              </a:pP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Prasarana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Sarana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dan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Utilitas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yang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diperjanjikan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kepada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para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konsumsen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tidak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sesuai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spesifikasi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saat</a:t>
              </a:r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promosi</a:t>
              </a:r>
              <a:endParaRPr lang="id-ID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9763533" y="4082180"/>
            <a:ext cx="2310215" cy="12897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Helvetica Neue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779740" y="4213507"/>
            <a:ext cx="2310214" cy="533410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sz="3600" b="1" dirty="0" smtClean="0">
                <a:solidFill>
                  <a:schemeClr val="accent4"/>
                </a:solidFill>
                <a:latin typeface="Calibri" panose="020F0502020204030204" pitchFamily="34" charset="0"/>
                <a:cs typeface="Helvetica Neue"/>
              </a:rPr>
              <a:t>05</a:t>
            </a:r>
            <a:r>
              <a:rPr lang="en-US" sz="3600" dirty="0" smtClean="0">
                <a:solidFill>
                  <a:schemeClr val="accent4"/>
                </a:solidFill>
                <a:latin typeface="Calibri" panose="020F0502020204030204" pitchFamily="34" charset="0"/>
                <a:cs typeface="Helvetica Neue"/>
              </a:rPr>
              <a:t> </a:t>
            </a:r>
            <a:endParaRPr lang="en-US" sz="3600" dirty="0">
              <a:solidFill>
                <a:schemeClr val="accent4"/>
              </a:solidFill>
              <a:latin typeface="Calibri" panose="020F0502020204030204" pitchFamily="34" charset="0"/>
              <a:cs typeface="Helvetica Neue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9743321" y="4727484"/>
            <a:ext cx="2232897" cy="1306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belum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menyerahkan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PSU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berbagai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kondisi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seperti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bangkrut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ditinggalkan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lainnya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sehingga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telantarkan</a:t>
            </a:r>
            <a:endParaRPr lang="id-ID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68071" y="2068284"/>
            <a:ext cx="2232897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masih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banyak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belum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menerapkan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26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permendagri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No 9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</a:p>
          <a:p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26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Bupati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Walikota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Gubernur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provinsi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DKI Jakarta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menetapkan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Daerah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penyerahan prasarana, sarana, dan utllitas perumahan dan permukiman dengan berpedoman pada</a:t>
            </a:r>
          </a:p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Menteri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paling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lambat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1 (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satu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sejak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ditetapkan</a:t>
            </a:r>
            <a:r>
              <a:rPr lang="en-US" sz="1600" dirty="0"/>
              <a:t>.</a:t>
            </a:r>
            <a:endParaRPr lang="id-ID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0653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9550511" y="2108803"/>
            <a:ext cx="2582350" cy="4005810"/>
            <a:chOff x="9550511" y="2108803"/>
            <a:chExt cx="2582350" cy="4005810"/>
          </a:xfrm>
        </p:grpSpPr>
        <p:sp>
          <p:nvSpPr>
            <p:cNvPr id="27" name="Rectangle 26"/>
            <p:cNvSpPr/>
            <p:nvPr/>
          </p:nvSpPr>
          <p:spPr>
            <a:xfrm>
              <a:off x="9550511" y="2670844"/>
              <a:ext cx="2582350" cy="3443769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80" tIns="274320" rIns="182880" bIns="182880" numCol="1" spcCol="1270" anchor="t" anchorCtr="0">
              <a:noAutofit/>
            </a:bodyPr>
            <a:lstStyle/>
            <a:p>
              <a:pPr lvl="0" algn="ctr"/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SKPD yang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menerima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asset PSU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melakukan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PENCATATAN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dalam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Daftar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Barang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Milik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Pengguna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DBMP)</a:t>
              </a:r>
              <a:endPara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550511" y="2108803"/>
              <a:ext cx="2577165" cy="6850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320" tIns="0" rIns="0" bIns="0" numCol="1" spcCol="1270" anchor="ctr" anchorCtr="0">
              <a:noAutofit/>
            </a:bodyPr>
            <a:lstStyle/>
            <a:p>
              <a:pPr algn="ctr" defTabSz="666734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</a:pPr>
              <a:r>
                <a:rPr lang="en-US" sz="2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id-ID" sz="2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178395" y="1909313"/>
            <a:ext cx="2643863" cy="4013741"/>
            <a:chOff x="7178395" y="1909313"/>
            <a:chExt cx="2643863" cy="4013741"/>
          </a:xfrm>
        </p:grpSpPr>
        <p:sp>
          <p:nvSpPr>
            <p:cNvPr id="29" name="Rectangle 28"/>
            <p:cNvSpPr/>
            <p:nvPr/>
          </p:nvSpPr>
          <p:spPr>
            <a:xfrm>
              <a:off x="7178395" y="2479285"/>
              <a:ext cx="2291293" cy="3443769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80" tIns="274320" rIns="182880" bIns="182880" numCol="1" spcCol="1270" anchor="t" anchorCtr="0">
              <a:noAutofit/>
            </a:bodyPr>
            <a:lstStyle/>
            <a:p>
              <a:pPr lvl="0" algn="ctr"/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Pengelola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barang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milik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daerah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melakukan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PENCATATAN ASSET PSU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dalam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Daftar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Barang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Milik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Daerah (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DBMD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181240" y="1909313"/>
              <a:ext cx="2641017" cy="68509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320" tIns="0" rIns="0" bIns="0" numCol="1" spcCol="1270" anchor="ctr" anchorCtr="0">
              <a:noAutofit/>
            </a:bodyPr>
            <a:lstStyle/>
            <a:p>
              <a:pPr algn="ctr" defTabSz="666734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</a:pPr>
              <a:r>
                <a:rPr lang="en-US" sz="2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id-ID" sz="2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Right Triangle 39"/>
            <p:cNvSpPr/>
            <p:nvPr/>
          </p:nvSpPr>
          <p:spPr>
            <a:xfrm rot="5400000">
              <a:off x="9586640" y="2557889"/>
              <a:ext cx="199491" cy="271745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811744" y="1709822"/>
            <a:ext cx="2641242" cy="4021672"/>
            <a:chOff x="4811744" y="1709822"/>
            <a:chExt cx="2641242" cy="4021672"/>
          </a:xfrm>
        </p:grpSpPr>
        <p:sp>
          <p:nvSpPr>
            <p:cNvPr id="47" name="Rectangle 46"/>
            <p:cNvSpPr/>
            <p:nvPr/>
          </p:nvSpPr>
          <p:spPr>
            <a:xfrm>
              <a:off x="4811744" y="2287725"/>
              <a:ext cx="2291293" cy="3443769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80" tIns="274320" rIns="182880" bIns="182880" numCol="1" spcCol="1270" anchor="t" anchorCtr="0">
              <a:noAutofit/>
            </a:bodyPr>
            <a:lstStyle/>
            <a:p>
              <a:pPr lvl="0" algn="ctr"/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Bupati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Walikota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MENYERAHKAN PSU KEPADA SKPD yang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berwenang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mengelola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dan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memelihara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paling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lambat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3 (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tiga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bulan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setelah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kantor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BPN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menerbitkan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hak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atas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tanah</a:t>
              </a:r>
              <a:endPara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4811968" y="1709822"/>
              <a:ext cx="2641017" cy="68509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320" tIns="0" rIns="0" bIns="0" numCol="1" spcCol="1270" anchor="ctr" anchorCtr="0">
              <a:noAutofit/>
            </a:bodyPr>
            <a:lstStyle/>
            <a:p>
              <a:pPr algn="ctr" defTabSz="666734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</a:pPr>
              <a:r>
                <a:rPr lang="en-US" sz="2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id-ID" sz="2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Right Triangle 48"/>
            <p:cNvSpPr/>
            <p:nvPr/>
          </p:nvSpPr>
          <p:spPr>
            <a:xfrm rot="5400000">
              <a:off x="7217368" y="2358397"/>
              <a:ext cx="199491" cy="271745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442696" y="1510332"/>
            <a:ext cx="2641018" cy="4029603"/>
            <a:chOff x="2442696" y="1510332"/>
            <a:chExt cx="2641018" cy="4029603"/>
          </a:xfrm>
        </p:grpSpPr>
        <p:sp>
          <p:nvSpPr>
            <p:cNvPr id="51" name="Rectangle 50"/>
            <p:cNvSpPr/>
            <p:nvPr/>
          </p:nvSpPr>
          <p:spPr>
            <a:xfrm>
              <a:off x="2442696" y="2096166"/>
              <a:ext cx="2291293" cy="3443769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80" tIns="274320" rIns="182880" bIns="182880" numCol="1" spcCol="1270" anchor="t" anchorCtr="0">
              <a:noAutofit/>
            </a:bodyPr>
            <a:lstStyle/>
            <a:p>
              <a:pPr lvl="0" algn="ctr"/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PEMDA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membuat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PERNYATAAN ASSET ATAS TANAH PSU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tersebut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sebagai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dasar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permohonan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pendaftaran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hak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atas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tanah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di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kantor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BPN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setempat</a:t>
              </a:r>
              <a:endPara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442696" y="1510332"/>
              <a:ext cx="2641017" cy="68509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320" tIns="0" rIns="0" bIns="0" numCol="1" spcCol="1270" anchor="ctr" anchorCtr="0">
              <a:noAutofit/>
            </a:bodyPr>
            <a:lstStyle/>
            <a:p>
              <a:pPr algn="ctr" defTabSz="666734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</a:pPr>
              <a:r>
                <a:rPr lang="en-US" sz="2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id-ID" sz="2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Right Triangle 52"/>
            <p:cNvSpPr/>
            <p:nvPr/>
          </p:nvSpPr>
          <p:spPr>
            <a:xfrm rot="5400000">
              <a:off x="4848096" y="2158573"/>
              <a:ext cx="199491" cy="271745"/>
            </a:xfrm>
            <a:prstGeom prst="rtTriangl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8240" y="1310841"/>
            <a:ext cx="2646201" cy="4037372"/>
            <a:chOff x="68240" y="1310841"/>
            <a:chExt cx="2646201" cy="4037372"/>
          </a:xfrm>
        </p:grpSpPr>
        <p:sp>
          <p:nvSpPr>
            <p:cNvPr id="55" name="Rectangle 54"/>
            <p:cNvSpPr/>
            <p:nvPr/>
          </p:nvSpPr>
          <p:spPr>
            <a:xfrm>
              <a:off x="68240" y="1909313"/>
              <a:ext cx="2291293" cy="34389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80" tIns="274320" rIns="182880" bIns="182880" numCol="1" spcCol="1270" anchor="t" anchorCtr="0">
              <a:noAutofit/>
            </a:bodyPr>
            <a:lstStyle/>
            <a:p>
              <a:pPr lvl="0" algn="ctr"/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Dalam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hal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PSU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ditelantarkan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dan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BELUM DISERAHKAN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PEMDA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membuat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BERITA ACARA </a:t>
              </a:r>
              <a:r>
                <a:rPr lang="en-US" sz="16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perolehan</a:t>
              </a:r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PSU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perumahan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dan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permukiman</a:t>
              </a:r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8240" y="1310841"/>
              <a:ext cx="2646201" cy="68509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740" tIns="0" rIns="0" bIns="0" numCol="1" spcCol="1270" anchor="ctr" anchorCtr="0">
              <a:noAutofit/>
            </a:bodyPr>
            <a:lstStyle/>
            <a:p>
              <a:pPr algn="ctr" defTabSz="666734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</a:pPr>
              <a:r>
                <a:rPr lang="en-US" sz="2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id-ID" sz="2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Right Triangle 56"/>
            <p:cNvSpPr/>
            <p:nvPr/>
          </p:nvSpPr>
          <p:spPr>
            <a:xfrm rot="5400000">
              <a:off x="2478823" y="1959806"/>
              <a:ext cx="199491" cy="271745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968992" y="226775"/>
            <a:ext cx="58275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Tata Cara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Penyerahan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PSU yang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ditelantarkan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21)</a:t>
            </a:r>
          </a:p>
        </p:txBody>
      </p:sp>
    </p:spTree>
    <p:extLst>
      <p:ext uri="{BB962C8B-B14F-4D97-AF65-F5344CB8AC3E}">
        <p14:creationId xmlns:p14="http://schemas.microsoft.com/office/powerpoint/2010/main" val="32000579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94411" y="3174074"/>
            <a:ext cx="8102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Evaluasi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Revisi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Permendagri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No 9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2009</a:t>
            </a:r>
            <a:endParaRPr lang="id-ID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8319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46244" y="0"/>
            <a:ext cx="52361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Evaluasi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Revisi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Permendagri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No 9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2009</a:t>
            </a:r>
            <a:endParaRPr lang="id-ID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45658" y="1433021"/>
            <a:ext cx="2606723" cy="47903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Konsideran</a:t>
            </a:r>
            <a:r>
              <a:rPr lang="en-US" dirty="0" smtClean="0"/>
              <a:t> </a:t>
            </a:r>
            <a:r>
              <a:rPr lang="en-US" dirty="0" err="1" smtClean="0"/>
              <a:t>Hukum</a:t>
            </a:r>
            <a:r>
              <a:rPr lang="en-US" dirty="0" smtClean="0"/>
              <a:t> (</a:t>
            </a:r>
            <a:r>
              <a:rPr lang="en-US" dirty="0" err="1" smtClean="0"/>
              <a:t>mengacu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PUU yang </a:t>
            </a:r>
            <a:r>
              <a:rPr lang="en-US" dirty="0" err="1" smtClean="0"/>
              <a:t>berlaku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286329" y="1433017"/>
            <a:ext cx="2609504" cy="47903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/>
              <a:t>Teknis</a:t>
            </a:r>
            <a:r>
              <a:rPr lang="en-US" dirty="0" smtClean="0"/>
              <a:t> </a:t>
            </a:r>
          </a:p>
          <a:p>
            <a:pPr marL="342900" indent="-342900">
              <a:buAutoNum type="arabicPeriod"/>
            </a:pPr>
            <a:r>
              <a:rPr lang="en-US" dirty="0" err="1" smtClean="0"/>
              <a:t>Muatan</a:t>
            </a:r>
            <a:r>
              <a:rPr lang="en-US" dirty="0" smtClean="0"/>
              <a:t> </a:t>
            </a:r>
            <a:r>
              <a:rPr lang="en-US" dirty="0" err="1" smtClean="0"/>
              <a:t>mengenai</a:t>
            </a:r>
            <a:r>
              <a:rPr lang="en-US" dirty="0" smtClean="0"/>
              <a:t> </a:t>
            </a:r>
            <a:r>
              <a:rPr lang="en-US" dirty="0" err="1" smtClean="0"/>
              <a:t>perumahan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kawasan</a:t>
            </a:r>
            <a:r>
              <a:rPr lang="en-US" dirty="0" smtClean="0"/>
              <a:t> </a:t>
            </a:r>
            <a:r>
              <a:rPr lang="en-US" dirty="0" err="1" smtClean="0"/>
              <a:t>permukiman</a:t>
            </a:r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err="1" smtClean="0"/>
              <a:t>Muatan</a:t>
            </a:r>
            <a:r>
              <a:rPr lang="en-US" dirty="0" smtClean="0"/>
              <a:t> </a:t>
            </a:r>
            <a:r>
              <a:rPr lang="en-US" dirty="0" err="1" smtClean="0"/>
              <a:t>mengenai</a:t>
            </a:r>
            <a:r>
              <a:rPr lang="en-US" dirty="0" smtClean="0"/>
              <a:t> </a:t>
            </a:r>
            <a:r>
              <a:rPr lang="en-US" dirty="0" err="1" smtClean="0"/>
              <a:t>prasarana</a:t>
            </a:r>
            <a:r>
              <a:rPr lang="en-US" dirty="0" smtClean="0"/>
              <a:t>, </a:t>
            </a:r>
            <a:r>
              <a:rPr lang="en-US" dirty="0" err="1" smtClean="0"/>
              <a:t>sarana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utilitas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err="1" smtClean="0"/>
              <a:t>Muatan</a:t>
            </a:r>
            <a:r>
              <a:rPr lang="en-US" dirty="0" smtClean="0"/>
              <a:t> </a:t>
            </a:r>
            <a:r>
              <a:rPr lang="en-US" dirty="0" err="1" smtClean="0"/>
              <a:t>mengenai</a:t>
            </a:r>
            <a:r>
              <a:rPr lang="en-US" dirty="0" smtClean="0"/>
              <a:t> </a:t>
            </a:r>
            <a:r>
              <a:rPr lang="en-US" dirty="0" err="1" smtClean="0"/>
              <a:t>penyerahan</a:t>
            </a:r>
            <a:r>
              <a:rPr lang="en-US" dirty="0" smtClean="0"/>
              <a:t> PSU</a:t>
            </a:r>
          </a:p>
          <a:p>
            <a:pPr marL="342900" indent="-342900">
              <a:buAutoNum type="arabicPeriod"/>
            </a:pPr>
            <a:r>
              <a:rPr lang="en-US" dirty="0" err="1" smtClean="0"/>
              <a:t>Muatan</a:t>
            </a:r>
            <a:r>
              <a:rPr lang="en-US" dirty="0" smtClean="0"/>
              <a:t> </a:t>
            </a:r>
            <a:r>
              <a:rPr lang="en-US" dirty="0" err="1" smtClean="0"/>
              <a:t>persyaratan</a:t>
            </a:r>
            <a:r>
              <a:rPr lang="en-US" dirty="0" smtClean="0"/>
              <a:t> </a:t>
            </a:r>
            <a:r>
              <a:rPr lang="en-US" dirty="0" err="1" smtClean="0"/>
              <a:t>penyerahan</a:t>
            </a:r>
            <a:r>
              <a:rPr lang="en-US" dirty="0" smtClean="0"/>
              <a:t> PSU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6324217" y="1433016"/>
            <a:ext cx="2609504" cy="47903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/>
              <a:t>Kelembagaan</a:t>
            </a:r>
            <a:r>
              <a:rPr lang="en-US" dirty="0" smtClean="0"/>
              <a:t> :</a:t>
            </a:r>
          </a:p>
          <a:p>
            <a:pPr marL="342900" indent="-342900">
              <a:buAutoNum type="arabicPeriod"/>
            </a:pPr>
            <a:r>
              <a:rPr lang="en-US" dirty="0" smtClean="0"/>
              <a:t>Tim </a:t>
            </a:r>
            <a:r>
              <a:rPr lang="en-US" dirty="0" err="1" smtClean="0"/>
              <a:t>verifikasi</a:t>
            </a:r>
            <a:r>
              <a:rPr lang="en-US" dirty="0" smtClean="0"/>
              <a:t>, </a:t>
            </a:r>
            <a:r>
              <a:rPr lang="en-US" dirty="0" err="1" smtClean="0"/>
              <a:t>termasuk</a:t>
            </a:r>
            <a:r>
              <a:rPr lang="en-US" dirty="0" smtClean="0"/>
              <a:t> </a:t>
            </a:r>
            <a:r>
              <a:rPr lang="en-US" dirty="0" err="1" smtClean="0"/>
              <a:t>unsur-unsur</a:t>
            </a:r>
            <a:r>
              <a:rPr lang="en-US" dirty="0" smtClean="0"/>
              <a:t> yang </a:t>
            </a:r>
            <a:r>
              <a:rPr lang="en-US" dirty="0" err="1" smtClean="0"/>
              <a:t>terlibat</a:t>
            </a:r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err="1" smtClean="0"/>
              <a:t>Tugas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tanggungjawab</a:t>
            </a:r>
            <a:r>
              <a:rPr lang="en-US" dirty="0" smtClean="0"/>
              <a:t> </a:t>
            </a:r>
            <a:r>
              <a:rPr lang="en-US" dirty="0" err="1" smtClean="0"/>
              <a:t>tim</a:t>
            </a:r>
            <a:r>
              <a:rPr lang="en-US" dirty="0" smtClean="0"/>
              <a:t> </a:t>
            </a:r>
            <a:r>
              <a:rPr lang="en-US" dirty="0" err="1" smtClean="0"/>
              <a:t>verifikasi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mekanisme</a:t>
            </a:r>
            <a:r>
              <a:rPr lang="en-US" dirty="0" smtClean="0"/>
              <a:t> </a:t>
            </a:r>
            <a:r>
              <a:rPr lang="en-US" dirty="0" err="1" smtClean="0"/>
              <a:t>penilaian</a:t>
            </a:r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err="1" smtClean="0"/>
              <a:t>Binwas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9362105" y="1433016"/>
            <a:ext cx="2609504" cy="479035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Tata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penyerahan</a:t>
            </a:r>
            <a:r>
              <a:rPr lang="en-US" dirty="0" smtClean="0"/>
              <a:t> PSU :</a:t>
            </a:r>
          </a:p>
          <a:p>
            <a:pPr marL="342900" indent="-342900">
              <a:buAutoNum type="arabicPeriod"/>
            </a:pPr>
            <a:r>
              <a:rPr lang="en-US" dirty="0" err="1" smtClean="0"/>
              <a:t>Kelembagaan</a:t>
            </a:r>
            <a:r>
              <a:rPr lang="en-US" dirty="0" smtClean="0"/>
              <a:t> format </a:t>
            </a: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baku</a:t>
            </a:r>
            <a:r>
              <a:rPr lang="en-US" dirty="0" smtClean="0"/>
              <a:t> </a:t>
            </a:r>
            <a:r>
              <a:rPr lang="en-US" dirty="0" err="1" smtClean="0"/>
              <a:t>penyerahan</a:t>
            </a:r>
            <a:r>
              <a:rPr lang="en-US" dirty="0" smtClean="0"/>
              <a:t> PSU</a:t>
            </a:r>
          </a:p>
          <a:p>
            <a:pPr marL="342900" indent="-342900">
              <a:buAutoNum type="arabicPeriod"/>
            </a:pPr>
            <a:r>
              <a:rPr lang="en-US" dirty="0" smtClean="0"/>
              <a:t>Format </a:t>
            </a:r>
            <a:r>
              <a:rPr lang="en-US" dirty="0" err="1" smtClean="0"/>
              <a:t>standar</a:t>
            </a:r>
            <a:r>
              <a:rPr lang="en-US" dirty="0" smtClean="0"/>
              <a:t> instrument </a:t>
            </a:r>
            <a:r>
              <a:rPr lang="en-US" dirty="0" err="1" smtClean="0"/>
              <a:t>penilaian</a:t>
            </a:r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smtClean="0"/>
              <a:t>Format </a:t>
            </a:r>
            <a:r>
              <a:rPr lang="en-US" dirty="0" err="1" smtClean="0"/>
              <a:t>standar</a:t>
            </a:r>
            <a:r>
              <a:rPr lang="en-US" dirty="0" smtClean="0"/>
              <a:t> BAST</a:t>
            </a:r>
          </a:p>
          <a:p>
            <a:pPr marL="342900" indent="-342900">
              <a:buAutoNum type="arabicPeriod"/>
            </a:pPr>
            <a:r>
              <a:rPr lang="en-US" dirty="0" smtClean="0"/>
              <a:t>Format </a:t>
            </a: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lampiran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PSU, </a:t>
            </a:r>
            <a:r>
              <a:rPr lang="en-US" dirty="0" err="1" smtClean="0"/>
              <a:t>Dokumen</a:t>
            </a:r>
            <a:r>
              <a:rPr lang="en-US" dirty="0" smtClean="0"/>
              <a:t> </a:t>
            </a:r>
            <a:r>
              <a:rPr lang="en-US" dirty="0" err="1" smtClean="0"/>
              <a:t>Teknis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Administrasi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827252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12776" y="2983005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Rekomendasi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Rencana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Tindak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lanjut</a:t>
            </a:r>
            <a:endParaRPr lang="id-ID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2874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19117" y="155229"/>
            <a:ext cx="502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Rencana</a:t>
            </a:r>
            <a:r>
              <a:rPr lang="en-US" sz="28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Tindak</a:t>
            </a:r>
            <a:r>
              <a:rPr lang="en-US" sz="2800" b="1" dirty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Lanjut</a:t>
            </a:r>
            <a:endParaRPr lang="en-US" sz="2800" b="1" dirty="0">
              <a:ln w="1905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82"/>
          <p:cNvSpPr/>
          <p:nvPr/>
        </p:nvSpPr>
        <p:spPr>
          <a:xfrm>
            <a:off x="520963" y="3647179"/>
            <a:ext cx="513112" cy="53782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34289" tIns="34289" rIns="34289" bIns="3428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en-US" sz="2400" b="1" dirty="0">
                <a:latin typeface="+mj-lt"/>
              </a:rPr>
              <a:t>04</a:t>
            </a:r>
            <a:endParaRPr sz="2400" b="1" dirty="0">
              <a:latin typeface="+mj-lt"/>
            </a:endParaRPr>
          </a:p>
        </p:txBody>
      </p:sp>
      <p:sp>
        <p:nvSpPr>
          <p:cNvPr id="6" name="Shape 270"/>
          <p:cNvSpPr/>
          <p:nvPr/>
        </p:nvSpPr>
        <p:spPr>
          <a:xfrm>
            <a:off x="520965" y="1499546"/>
            <a:ext cx="513112" cy="537823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34289" tIns="34289" rIns="34289" bIns="3428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en-US" sz="2400" b="1" dirty="0">
                <a:latin typeface="+mj-lt"/>
              </a:rPr>
              <a:t>01</a:t>
            </a:r>
            <a:endParaRPr sz="2400" b="1" dirty="0">
              <a:latin typeface="+mj-lt"/>
            </a:endParaRPr>
          </a:p>
        </p:txBody>
      </p:sp>
      <p:sp>
        <p:nvSpPr>
          <p:cNvPr id="7" name="Shape 279"/>
          <p:cNvSpPr/>
          <p:nvPr/>
        </p:nvSpPr>
        <p:spPr>
          <a:xfrm>
            <a:off x="520965" y="2189445"/>
            <a:ext cx="513112" cy="53782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34289" tIns="34289" rIns="34289" bIns="3428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en-US" sz="2400" b="1" dirty="0">
                <a:latin typeface="+mj-lt"/>
              </a:rPr>
              <a:t>02</a:t>
            </a:r>
            <a:endParaRPr sz="2400" b="1" dirty="0">
              <a:latin typeface="+mj-lt"/>
            </a:endParaRPr>
          </a:p>
        </p:txBody>
      </p:sp>
      <p:sp>
        <p:nvSpPr>
          <p:cNvPr id="8" name="Shape 282"/>
          <p:cNvSpPr/>
          <p:nvPr/>
        </p:nvSpPr>
        <p:spPr>
          <a:xfrm>
            <a:off x="520963" y="2906862"/>
            <a:ext cx="513112" cy="53782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34289" tIns="34289" rIns="34289" bIns="3428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en-US" sz="2400" b="1" dirty="0">
                <a:latin typeface="+mj-lt"/>
              </a:rPr>
              <a:t>03</a:t>
            </a:r>
            <a:endParaRPr sz="2400" b="1" dirty="0"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19117" y="2153175"/>
            <a:ext cx="107687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Integrasi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urusan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wajib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pelayanan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dasar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bidang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kawasan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permukiman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dimana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PSU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salah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sub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urusannya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hape 282"/>
          <p:cNvSpPr/>
          <p:nvPr/>
        </p:nvSpPr>
        <p:spPr>
          <a:xfrm>
            <a:off x="520963" y="4486670"/>
            <a:ext cx="513112" cy="53782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34289" tIns="34289" rIns="34289" bIns="3428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en-US" sz="2400" b="1" dirty="0">
                <a:latin typeface="+mj-lt"/>
              </a:rPr>
              <a:t>05</a:t>
            </a:r>
            <a:endParaRPr sz="2400" b="1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9904" y="3454425"/>
            <a:ext cx="106082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Hubungan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Hukum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Pengembang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Penghuni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tunduk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pada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UU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2008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Perlindungan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Konsumen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Ketentuan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tsb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berlaku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jika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pengembang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penyelenggaraan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PSU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memberikan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hak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layak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kepada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konsumen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penjelasan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terlampir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19117" y="2943395"/>
            <a:ext cx="106082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Optimalisasi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Koordinasi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antar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OPD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terkait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melakukan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verifikasi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 PMDN No 9/2009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19117" y="4570915"/>
            <a:ext cx="6693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b="1" dirty="0">
                <a:latin typeface="Arial" panose="020B0604020202020204" pitchFamily="34" charset="0"/>
                <a:cs typeface="Arial" panose="020B0604020202020204" pitchFamily="34" charset="0"/>
              </a:rPr>
              <a:t>Melakukan</a:t>
            </a:r>
            <a:r>
              <a:rPr lang="id-ID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b="1" dirty="0">
                <a:latin typeface="Arial" panose="020B0604020202020204" pitchFamily="34" charset="0"/>
                <a:cs typeface="Arial" panose="020B0604020202020204" pitchFamily="34" charset="0"/>
              </a:rPr>
              <a:t>pendataan PSU </a:t>
            </a:r>
            <a:r>
              <a:rPr lang="id-ID" dirty="0">
                <a:latin typeface="Arial" panose="020B0604020202020204" pitchFamily="34" charset="0"/>
                <a:cs typeface="Arial" panose="020B0604020202020204" pitchFamily="34" charset="0"/>
              </a:rPr>
              <a:t>secara </a:t>
            </a:r>
            <a:r>
              <a:rPr lang="id-ID" b="1" dirty="0">
                <a:latin typeface="Arial" panose="020B0604020202020204" pitchFamily="34" charset="0"/>
                <a:cs typeface="Arial" panose="020B0604020202020204" pitchFamily="34" charset="0"/>
              </a:rPr>
              <a:t>berkala/periodik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19117" y="5133407"/>
            <a:ext cx="105497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b="1" dirty="0">
                <a:latin typeface="Arial" panose="020B0604020202020204" pitchFamily="34" charset="0"/>
                <a:cs typeface="Arial" panose="020B0604020202020204" pitchFamily="34" charset="0"/>
              </a:rPr>
              <a:t>Mengalokasikan anggaran</a:t>
            </a:r>
            <a:r>
              <a:rPr lang="id-ID" dirty="0">
                <a:latin typeface="Arial" panose="020B0604020202020204" pitchFamily="34" charset="0"/>
                <a:cs typeface="Arial" panose="020B0604020202020204" pitchFamily="34" charset="0"/>
              </a:rPr>
              <a:t> dalam RKPD/APBD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melalui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program/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kegiatan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lphaLcPeriod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Pendataan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Serah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Terima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PSU</a:t>
            </a:r>
          </a:p>
          <a:p>
            <a:pPr marL="342900" indent="-342900">
              <a:buAutoNum type="alphaLcPeriod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Operasi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pemeliharaan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(OP)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oleh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pemerintahan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setelah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penyerahan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PSU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kepada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Pemda</a:t>
            </a:r>
            <a:endParaRPr lang="id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282"/>
          <p:cNvSpPr/>
          <p:nvPr/>
        </p:nvSpPr>
        <p:spPr>
          <a:xfrm>
            <a:off x="511147" y="5408583"/>
            <a:ext cx="513112" cy="53782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34289" tIns="34289" rIns="34289" bIns="3428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en-US" sz="2400" b="1" dirty="0" smtClean="0">
                <a:latin typeface="+mj-lt"/>
              </a:rPr>
              <a:t>06</a:t>
            </a:r>
            <a:endParaRPr sz="2400" b="1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9117" y="1567943"/>
            <a:ext cx="11072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Merevisi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Permendagri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No 9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2009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Pedoman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Penyerahan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8086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59933" y="1007150"/>
            <a:ext cx="10651633" cy="79208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id-ID" sz="1600" dirty="0" smtClean="0">
              <a:solidFill>
                <a:srgbClr val="FFFF00"/>
              </a:solidFill>
            </a:endParaRPr>
          </a:p>
          <a:p>
            <a:pPr algn="just"/>
            <a:r>
              <a:rPr lang="id-ID" sz="1600" dirty="0" smtClean="0">
                <a:solidFill>
                  <a:srgbClr val="FFFF00"/>
                </a:solidFill>
              </a:rPr>
              <a:t>Adapun </a:t>
            </a:r>
            <a:r>
              <a:rPr lang="id-ID" sz="1600" dirty="0">
                <a:solidFill>
                  <a:srgbClr val="FFFF00"/>
                </a:solidFill>
              </a:rPr>
              <a:t>pencapaian hasil dari penyerahan fasum dan fasos pada saat diberlakukannya Peraturan Daerah Tentang Penyelenggaraan </a:t>
            </a:r>
            <a:r>
              <a:rPr lang="id-ID" sz="1600" dirty="0" smtClean="0">
                <a:solidFill>
                  <a:srgbClr val="FFFF00"/>
                </a:solidFill>
              </a:rPr>
              <a:t>PSU dapat </a:t>
            </a:r>
            <a:r>
              <a:rPr lang="id-ID" sz="1600" dirty="0">
                <a:solidFill>
                  <a:srgbClr val="FFFF00"/>
                </a:solidFill>
              </a:rPr>
              <a:t>petakan melalui :</a:t>
            </a:r>
          </a:p>
          <a:p>
            <a:pPr algn="just"/>
            <a:endParaRPr lang="id-ID" sz="1600" dirty="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70532" y="1799238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d-ID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Penyerahan Prasarana, Sarana, dan Utilitas Berdasarkan Titik </a:t>
            </a:r>
            <a:r>
              <a:rPr lang="id-ID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Perumahan</a:t>
            </a:r>
            <a:endParaRPr lang="id-ID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902092"/>
              </p:ext>
            </p:extLst>
          </p:nvPr>
        </p:nvGraphicFramePr>
        <p:xfrm>
          <a:off x="552688" y="2420889"/>
          <a:ext cx="11131688" cy="159633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930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02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10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9432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Indikator </a:t>
                      </a:r>
                      <a:endParaRPr lang="id-ID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Jumlah </a:t>
                      </a:r>
                      <a:endParaRPr lang="id-ID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Persentase </a:t>
                      </a:r>
                      <a:endParaRPr lang="id-ID" sz="16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622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Belum Menyerahkan</a:t>
                      </a:r>
                      <a:endParaRPr lang="id-ID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sz="160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sz="16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9622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Sudah Menyerahkan</a:t>
                      </a:r>
                      <a:endParaRPr lang="id-ID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sz="160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sz="16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1815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Jumlah Titik Perumahan</a:t>
                      </a:r>
                      <a:endParaRPr lang="id-ID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sz="160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sz="16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2831637" y="4482698"/>
            <a:ext cx="70087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Jumlah Pengembang Perumahan Yang Belum Menyerahkan Prasarana, Sarana, dan </a:t>
            </a:r>
            <a:r>
              <a:rPr lang="sv-SE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Utilitas</a:t>
            </a:r>
            <a:endParaRPr lang="id-ID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934064"/>
              </p:ext>
            </p:extLst>
          </p:nvPr>
        </p:nvGraphicFramePr>
        <p:xfrm>
          <a:off x="623392" y="5157192"/>
          <a:ext cx="10945218" cy="10109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4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4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4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4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42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42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Tahun </a:t>
                      </a:r>
                      <a:endParaRPr lang="id-ID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2015</a:t>
                      </a:r>
                      <a:endParaRPr lang="id-ID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2016</a:t>
                      </a:r>
                      <a:endParaRPr lang="id-ID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2017</a:t>
                      </a:r>
                      <a:endParaRPr lang="id-ID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2018</a:t>
                      </a:r>
                      <a:endParaRPr lang="id-ID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2019</a:t>
                      </a:r>
                      <a:endParaRPr lang="id-ID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>
                          <a:latin typeface="Arial Narrow" pitchFamily="34" charset="0"/>
                        </a:rPr>
                        <a:t>Jumlah Pengembang</a:t>
                      </a:r>
                      <a:endParaRPr lang="id-ID" dirty="0"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39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976066"/>
            <a:ext cx="8930447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39349" y="476672"/>
            <a:ext cx="24002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b="1" i="1" dirty="0" smtClean="0"/>
              <a:t>Lanjutan.....</a:t>
            </a:r>
            <a:endParaRPr lang="id-ID" b="1" i="1" dirty="0"/>
          </a:p>
        </p:txBody>
      </p:sp>
      <p:sp>
        <p:nvSpPr>
          <p:cNvPr id="5" name="Rectangle 4"/>
          <p:cNvSpPr/>
          <p:nvPr/>
        </p:nvSpPr>
        <p:spPr>
          <a:xfrm>
            <a:off x="2639616" y="10527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d-ID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Rasio Penyerahan Prasarana, Sarana, dan Utilitas Berdasarkan Titik </a:t>
            </a:r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Perumahan</a:t>
            </a:r>
            <a:endPara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209155"/>
              </p:ext>
            </p:extLst>
          </p:nvPr>
        </p:nvGraphicFramePr>
        <p:xfrm>
          <a:off x="527381" y="2276872"/>
          <a:ext cx="10657185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8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61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6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61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61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id-ID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Indikator </a:t>
                      </a:r>
                      <a:endParaRPr lang="id-ID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id-ID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Tahun</a:t>
                      </a:r>
                      <a:endParaRPr lang="id-ID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2015 </a:t>
                      </a:r>
                      <a:endParaRPr lang="id-ID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2016</a:t>
                      </a:r>
                      <a:endParaRPr lang="id-ID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2017</a:t>
                      </a:r>
                      <a:endParaRPr lang="id-ID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2018</a:t>
                      </a:r>
                      <a:endParaRPr lang="id-ID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2019</a:t>
                      </a:r>
                      <a:endParaRPr lang="id-ID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b="1" dirty="0" smtClean="0">
                          <a:latin typeface="Arial Narrow" pitchFamily="34" charset="0"/>
                        </a:rPr>
                        <a:t>Belum</a:t>
                      </a:r>
                      <a:r>
                        <a:rPr lang="id-ID" b="1" baseline="0" dirty="0" smtClean="0">
                          <a:latin typeface="Arial Narrow" pitchFamily="34" charset="0"/>
                        </a:rPr>
                        <a:t> Menyerahkan</a:t>
                      </a:r>
                      <a:endParaRPr lang="id-ID" b="1" dirty="0"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b="1" dirty="0" smtClean="0">
                          <a:latin typeface="Arial Narrow" pitchFamily="34" charset="0"/>
                        </a:rPr>
                        <a:t>PSU Terlantar</a:t>
                      </a:r>
                      <a:endParaRPr lang="id-ID" b="1" dirty="0"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b="1" dirty="0" smtClean="0">
                          <a:latin typeface="Arial Narrow" pitchFamily="34" charset="0"/>
                        </a:rPr>
                        <a:t>Sudah Menyerahkan</a:t>
                      </a:r>
                      <a:endParaRPr lang="id-ID" b="1" dirty="0"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b="1" dirty="0" smtClean="0">
                          <a:latin typeface="Arial Narrow" pitchFamily="34" charset="0"/>
                        </a:rPr>
                        <a:t>Jumlah Titik Perumahan</a:t>
                      </a:r>
                      <a:endParaRPr lang="id-ID" b="1" dirty="0">
                        <a:latin typeface="Arial Narrow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023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2"/>
          <p:cNvGrpSpPr>
            <a:grpSpLocks/>
          </p:cNvGrpSpPr>
          <p:nvPr/>
        </p:nvGrpSpPr>
        <p:grpSpPr bwMode="auto">
          <a:xfrm>
            <a:off x="3930403" y="24"/>
            <a:ext cx="4039890" cy="4172563"/>
            <a:chOff x="2236642" y="980267"/>
            <a:chExt cx="3429002" cy="3460850"/>
          </a:xfrm>
        </p:grpSpPr>
        <p:grpSp>
          <p:nvGrpSpPr>
            <p:cNvPr id="22" name="Group 3"/>
            <p:cNvGrpSpPr>
              <a:grpSpLocks/>
            </p:cNvGrpSpPr>
            <p:nvPr/>
          </p:nvGrpSpPr>
          <p:grpSpPr bwMode="auto">
            <a:xfrm>
              <a:off x="2236642" y="980267"/>
              <a:ext cx="3429002" cy="3460850"/>
              <a:chOff x="2236642" y="980267"/>
              <a:chExt cx="3429002" cy="3460850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2636662" y="1396156"/>
                <a:ext cx="2628961" cy="2629072"/>
              </a:xfrm>
              <a:prstGeom prst="ellipse">
                <a:avLst/>
              </a:prstGeom>
              <a:noFill/>
              <a:ln w="762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AU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5" name="Group 24"/>
              <p:cNvGrpSpPr/>
              <p:nvPr/>
            </p:nvGrpSpPr>
            <p:grpSpPr>
              <a:xfrm>
                <a:off x="2236642" y="980267"/>
                <a:ext cx="3429002" cy="3460850"/>
                <a:chOff x="4161581" y="1752600"/>
                <a:chExt cx="3429002" cy="3460850"/>
              </a:xfrm>
              <a:noFill/>
            </p:grpSpPr>
            <p:pic>
              <p:nvPicPr>
                <p:cNvPr id="26" name="Picture 25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46429" y="2714617"/>
                  <a:ext cx="1317792" cy="1711153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grpSp>
              <p:nvGrpSpPr>
                <p:cNvPr id="27" name="Group 26"/>
                <p:cNvGrpSpPr/>
                <p:nvPr/>
              </p:nvGrpSpPr>
              <p:grpSpPr>
                <a:xfrm>
                  <a:off x="4161581" y="1752600"/>
                  <a:ext cx="3429002" cy="3460850"/>
                  <a:chOff x="3402354" y="725012"/>
                  <a:chExt cx="5387291" cy="5407976"/>
                </a:xfrm>
                <a:grpFill/>
              </p:grpSpPr>
              <p:sp>
                <p:nvSpPr>
                  <p:cNvPr id="62" name="Oval 4"/>
                  <p:cNvSpPr/>
                  <p:nvPr/>
                </p:nvSpPr>
                <p:spPr>
                  <a:xfrm>
                    <a:off x="5700773" y="3033775"/>
                    <a:ext cx="790450" cy="7904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tx1"/>
                  </a:fontRef>
                </p:style>
                <p:txBody>
                  <a:bodyPr lIns="30480" tIns="30480" rIns="30480" bIns="30480" spcCol="127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1066800">
                      <a:lnSpc>
                        <a:spcPct val="90000"/>
                      </a:lnSpc>
                      <a:spcAft>
                        <a:spcPct val="35000"/>
                      </a:spcAft>
                      <a:defRPr/>
                    </a:pPr>
                    <a:endParaRPr lang="en-AU" sz="240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63" name="Group 62"/>
                  <p:cNvGrpSpPr/>
                  <p:nvPr/>
                </p:nvGrpSpPr>
                <p:grpSpPr>
                  <a:xfrm>
                    <a:off x="5816533" y="725012"/>
                    <a:ext cx="558932" cy="558932"/>
                    <a:chOff x="3784533" y="5345"/>
                    <a:chExt cx="558932" cy="558932"/>
                  </a:xfrm>
                  <a:grpFill/>
                </p:grpSpPr>
                <p:sp>
                  <p:nvSpPr>
                    <p:cNvPr id="163" name="Oval 162"/>
                    <p:cNvSpPr/>
                    <p:nvPr/>
                  </p:nvSpPr>
                  <p:spPr>
                    <a:xfrm>
                      <a:off x="3784533" y="5345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64" name="Oval 6"/>
                    <p:cNvSpPr/>
                    <p:nvPr/>
                  </p:nvSpPr>
                  <p:spPr>
                    <a:xfrm>
                      <a:off x="3866387" y="87199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15240" tIns="15240" rIns="15240" bIns="152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5334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1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64" name="Group 63"/>
                  <p:cNvGrpSpPr/>
                  <p:nvPr/>
                </p:nvGrpSpPr>
                <p:grpSpPr>
                  <a:xfrm>
                    <a:off x="6262038" y="766294"/>
                    <a:ext cx="558932" cy="558932"/>
                    <a:chOff x="4230038" y="46627"/>
                    <a:chExt cx="558932" cy="558932"/>
                  </a:xfrm>
                  <a:grpFill/>
                </p:grpSpPr>
                <p:sp>
                  <p:nvSpPr>
                    <p:cNvPr id="161" name="Oval 160"/>
                    <p:cNvSpPr/>
                    <p:nvPr/>
                  </p:nvSpPr>
                  <p:spPr>
                    <a:xfrm>
                      <a:off x="4230038" y="46627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62" name="Oval 8"/>
                    <p:cNvSpPr/>
                    <p:nvPr/>
                  </p:nvSpPr>
                  <p:spPr>
                    <a:xfrm>
                      <a:off x="4311892" y="128481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65" name="Group 64"/>
                  <p:cNvGrpSpPr/>
                  <p:nvPr/>
                </p:nvGrpSpPr>
                <p:grpSpPr>
                  <a:xfrm>
                    <a:off x="6692372" y="888734"/>
                    <a:ext cx="558932" cy="558932"/>
                    <a:chOff x="4660372" y="169067"/>
                    <a:chExt cx="558932" cy="558932"/>
                  </a:xfrm>
                  <a:grpFill/>
                </p:grpSpPr>
                <p:sp>
                  <p:nvSpPr>
                    <p:cNvPr id="159" name="Oval 158"/>
                    <p:cNvSpPr/>
                    <p:nvPr/>
                  </p:nvSpPr>
                  <p:spPr>
                    <a:xfrm>
                      <a:off x="4660372" y="169067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60" name="Oval 10"/>
                    <p:cNvSpPr/>
                    <p:nvPr/>
                  </p:nvSpPr>
                  <p:spPr>
                    <a:xfrm>
                      <a:off x="4742226" y="250921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66" name="Group 65"/>
                  <p:cNvGrpSpPr/>
                  <p:nvPr/>
                </p:nvGrpSpPr>
                <p:grpSpPr>
                  <a:xfrm>
                    <a:off x="7092880" y="1088164"/>
                    <a:ext cx="558932" cy="558932"/>
                    <a:chOff x="5060880" y="368497"/>
                    <a:chExt cx="558932" cy="558932"/>
                  </a:xfrm>
                  <a:grpFill/>
                </p:grpSpPr>
                <p:sp>
                  <p:nvSpPr>
                    <p:cNvPr id="157" name="Oval 156"/>
                    <p:cNvSpPr/>
                    <p:nvPr/>
                  </p:nvSpPr>
                  <p:spPr>
                    <a:xfrm>
                      <a:off x="5060880" y="368497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8" name="Oval 12"/>
                    <p:cNvSpPr/>
                    <p:nvPr/>
                  </p:nvSpPr>
                  <p:spPr>
                    <a:xfrm>
                      <a:off x="5142734" y="450351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67" name="Group 66"/>
                  <p:cNvGrpSpPr/>
                  <p:nvPr/>
                </p:nvGrpSpPr>
                <p:grpSpPr>
                  <a:xfrm>
                    <a:off x="7449923" y="1357790"/>
                    <a:ext cx="558932" cy="558932"/>
                    <a:chOff x="5417923" y="638123"/>
                    <a:chExt cx="558932" cy="558932"/>
                  </a:xfrm>
                  <a:grpFill/>
                </p:grpSpPr>
                <p:sp>
                  <p:nvSpPr>
                    <p:cNvPr id="155" name="Oval 154"/>
                    <p:cNvSpPr/>
                    <p:nvPr/>
                  </p:nvSpPr>
                  <p:spPr>
                    <a:xfrm>
                      <a:off x="5417923" y="638123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6" name="Oval 14"/>
                    <p:cNvSpPr/>
                    <p:nvPr/>
                  </p:nvSpPr>
                  <p:spPr>
                    <a:xfrm>
                      <a:off x="5499777" y="719977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68" name="Group 67"/>
                  <p:cNvGrpSpPr/>
                  <p:nvPr/>
                </p:nvGrpSpPr>
                <p:grpSpPr>
                  <a:xfrm>
                    <a:off x="7751344" y="1688433"/>
                    <a:ext cx="558932" cy="558932"/>
                    <a:chOff x="5719344" y="968766"/>
                    <a:chExt cx="558932" cy="558932"/>
                  </a:xfrm>
                  <a:grpFill/>
                </p:grpSpPr>
                <p:sp>
                  <p:nvSpPr>
                    <p:cNvPr id="153" name="Oval 152"/>
                    <p:cNvSpPr/>
                    <p:nvPr/>
                  </p:nvSpPr>
                  <p:spPr>
                    <a:xfrm>
                      <a:off x="5719344" y="968766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4" name="Oval 16"/>
                    <p:cNvSpPr/>
                    <p:nvPr/>
                  </p:nvSpPr>
                  <p:spPr>
                    <a:xfrm>
                      <a:off x="5801198" y="1050620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69" name="Group 68"/>
                  <p:cNvGrpSpPr/>
                  <p:nvPr/>
                </p:nvGrpSpPr>
                <p:grpSpPr>
                  <a:xfrm>
                    <a:off x="7986876" y="2068831"/>
                    <a:ext cx="558932" cy="558932"/>
                    <a:chOff x="5954876" y="1349164"/>
                    <a:chExt cx="558932" cy="558932"/>
                  </a:xfrm>
                  <a:grpFill/>
                </p:grpSpPr>
                <p:sp>
                  <p:nvSpPr>
                    <p:cNvPr id="151" name="Oval 150"/>
                    <p:cNvSpPr/>
                    <p:nvPr/>
                  </p:nvSpPr>
                  <p:spPr>
                    <a:xfrm>
                      <a:off x="5954876" y="1349164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2" name="Oval 18"/>
                    <p:cNvSpPr/>
                    <p:nvPr/>
                  </p:nvSpPr>
                  <p:spPr>
                    <a:xfrm>
                      <a:off x="6036730" y="1431018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0" name="Group 69"/>
                  <p:cNvGrpSpPr/>
                  <p:nvPr/>
                </p:nvGrpSpPr>
                <p:grpSpPr>
                  <a:xfrm>
                    <a:off x="8148501" y="2486032"/>
                    <a:ext cx="558932" cy="558932"/>
                    <a:chOff x="6116501" y="1766365"/>
                    <a:chExt cx="558932" cy="558932"/>
                  </a:xfrm>
                  <a:grpFill/>
                </p:grpSpPr>
                <p:sp>
                  <p:nvSpPr>
                    <p:cNvPr id="149" name="Oval 148"/>
                    <p:cNvSpPr/>
                    <p:nvPr/>
                  </p:nvSpPr>
                  <p:spPr>
                    <a:xfrm>
                      <a:off x="6116501" y="1766365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0" name="Oval 20"/>
                    <p:cNvSpPr/>
                    <p:nvPr/>
                  </p:nvSpPr>
                  <p:spPr>
                    <a:xfrm>
                      <a:off x="6198355" y="1848219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1" name="Group 70"/>
                  <p:cNvGrpSpPr/>
                  <p:nvPr/>
                </p:nvGrpSpPr>
                <p:grpSpPr>
                  <a:xfrm>
                    <a:off x="8230713" y="2925827"/>
                    <a:ext cx="558932" cy="558932"/>
                    <a:chOff x="6198713" y="2206160"/>
                    <a:chExt cx="558932" cy="558932"/>
                  </a:xfrm>
                  <a:grpFill/>
                </p:grpSpPr>
                <p:sp>
                  <p:nvSpPr>
                    <p:cNvPr id="147" name="Oval 146"/>
                    <p:cNvSpPr/>
                    <p:nvPr/>
                  </p:nvSpPr>
                  <p:spPr>
                    <a:xfrm>
                      <a:off x="6198713" y="2206160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48" name="Oval 22"/>
                    <p:cNvSpPr/>
                    <p:nvPr/>
                  </p:nvSpPr>
                  <p:spPr>
                    <a:xfrm>
                      <a:off x="6280567" y="2288014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2" name="Group 71"/>
                  <p:cNvGrpSpPr/>
                  <p:nvPr/>
                </p:nvGrpSpPr>
                <p:grpSpPr>
                  <a:xfrm>
                    <a:off x="8230713" y="3373241"/>
                    <a:ext cx="558932" cy="558932"/>
                    <a:chOff x="6198713" y="2653574"/>
                    <a:chExt cx="558932" cy="558932"/>
                  </a:xfrm>
                  <a:grpFill/>
                </p:grpSpPr>
                <p:sp>
                  <p:nvSpPr>
                    <p:cNvPr id="145" name="Oval 144"/>
                    <p:cNvSpPr/>
                    <p:nvPr/>
                  </p:nvSpPr>
                  <p:spPr>
                    <a:xfrm>
                      <a:off x="6198713" y="2653574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46" name="Oval 24"/>
                    <p:cNvSpPr/>
                    <p:nvPr/>
                  </p:nvSpPr>
                  <p:spPr>
                    <a:xfrm>
                      <a:off x="6280567" y="2735428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3" name="Group 72"/>
                  <p:cNvGrpSpPr/>
                  <p:nvPr/>
                </p:nvGrpSpPr>
                <p:grpSpPr>
                  <a:xfrm>
                    <a:off x="8148501" y="3813036"/>
                    <a:ext cx="558932" cy="558932"/>
                    <a:chOff x="6116501" y="3093369"/>
                    <a:chExt cx="558932" cy="558932"/>
                  </a:xfrm>
                  <a:grpFill/>
                </p:grpSpPr>
                <p:sp>
                  <p:nvSpPr>
                    <p:cNvPr id="143" name="Oval 142"/>
                    <p:cNvSpPr/>
                    <p:nvPr/>
                  </p:nvSpPr>
                  <p:spPr>
                    <a:xfrm>
                      <a:off x="6116501" y="3093369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44" name="Oval 26"/>
                    <p:cNvSpPr/>
                    <p:nvPr/>
                  </p:nvSpPr>
                  <p:spPr>
                    <a:xfrm>
                      <a:off x="6198355" y="3175223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4" name="Group 73"/>
                  <p:cNvGrpSpPr/>
                  <p:nvPr/>
                </p:nvGrpSpPr>
                <p:grpSpPr>
                  <a:xfrm>
                    <a:off x="7986876" y="4230236"/>
                    <a:ext cx="558932" cy="558932"/>
                    <a:chOff x="5954876" y="3510569"/>
                    <a:chExt cx="558932" cy="558932"/>
                  </a:xfrm>
                  <a:grpFill/>
                </p:grpSpPr>
                <p:sp>
                  <p:nvSpPr>
                    <p:cNvPr id="141" name="Oval 140"/>
                    <p:cNvSpPr/>
                    <p:nvPr/>
                  </p:nvSpPr>
                  <p:spPr>
                    <a:xfrm>
                      <a:off x="5954876" y="3510569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42" name="Oval 28"/>
                    <p:cNvSpPr/>
                    <p:nvPr/>
                  </p:nvSpPr>
                  <p:spPr>
                    <a:xfrm>
                      <a:off x="6036730" y="3592423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5" name="Group 74"/>
                  <p:cNvGrpSpPr/>
                  <p:nvPr/>
                </p:nvGrpSpPr>
                <p:grpSpPr>
                  <a:xfrm>
                    <a:off x="7751344" y="4610635"/>
                    <a:ext cx="558932" cy="558932"/>
                    <a:chOff x="5719344" y="3890968"/>
                    <a:chExt cx="558932" cy="558932"/>
                  </a:xfrm>
                  <a:grpFill/>
                </p:grpSpPr>
                <p:sp>
                  <p:nvSpPr>
                    <p:cNvPr id="139" name="Oval 138"/>
                    <p:cNvSpPr/>
                    <p:nvPr/>
                  </p:nvSpPr>
                  <p:spPr>
                    <a:xfrm>
                      <a:off x="5719344" y="3890968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40" name="Oval 30"/>
                    <p:cNvSpPr/>
                    <p:nvPr/>
                  </p:nvSpPr>
                  <p:spPr>
                    <a:xfrm>
                      <a:off x="5801198" y="3972822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6" name="Group 75"/>
                  <p:cNvGrpSpPr/>
                  <p:nvPr/>
                </p:nvGrpSpPr>
                <p:grpSpPr>
                  <a:xfrm>
                    <a:off x="7449923" y="4941277"/>
                    <a:ext cx="558932" cy="558932"/>
                    <a:chOff x="5417923" y="4221610"/>
                    <a:chExt cx="558932" cy="558932"/>
                  </a:xfrm>
                  <a:grpFill/>
                </p:grpSpPr>
                <p:sp>
                  <p:nvSpPr>
                    <p:cNvPr id="137" name="Oval 136"/>
                    <p:cNvSpPr/>
                    <p:nvPr/>
                  </p:nvSpPr>
                  <p:spPr>
                    <a:xfrm>
                      <a:off x="5417923" y="4221610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38" name="Oval 32"/>
                    <p:cNvSpPr/>
                    <p:nvPr/>
                  </p:nvSpPr>
                  <p:spPr>
                    <a:xfrm>
                      <a:off x="5499777" y="4303464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7" name="Group 76"/>
                  <p:cNvGrpSpPr/>
                  <p:nvPr/>
                </p:nvGrpSpPr>
                <p:grpSpPr>
                  <a:xfrm>
                    <a:off x="7092880" y="5210904"/>
                    <a:ext cx="558932" cy="558932"/>
                    <a:chOff x="5060880" y="4491237"/>
                    <a:chExt cx="558932" cy="558932"/>
                  </a:xfrm>
                  <a:grpFill/>
                </p:grpSpPr>
                <p:sp>
                  <p:nvSpPr>
                    <p:cNvPr id="135" name="Oval 134"/>
                    <p:cNvSpPr/>
                    <p:nvPr/>
                  </p:nvSpPr>
                  <p:spPr>
                    <a:xfrm>
                      <a:off x="5060880" y="4491237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36" name="Oval 34"/>
                    <p:cNvSpPr/>
                    <p:nvPr/>
                  </p:nvSpPr>
                  <p:spPr>
                    <a:xfrm>
                      <a:off x="5142734" y="4573091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8" name="Group 77"/>
                  <p:cNvGrpSpPr/>
                  <p:nvPr/>
                </p:nvGrpSpPr>
                <p:grpSpPr>
                  <a:xfrm>
                    <a:off x="6692372" y="5410333"/>
                    <a:ext cx="558932" cy="558932"/>
                    <a:chOff x="4660372" y="4690666"/>
                    <a:chExt cx="558932" cy="558932"/>
                  </a:xfrm>
                  <a:grpFill/>
                </p:grpSpPr>
                <p:sp>
                  <p:nvSpPr>
                    <p:cNvPr id="133" name="Oval 132"/>
                    <p:cNvSpPr/>
                    <p:nvPr/>
                  </p:nvSpPr>
                  <p:spPr>
                    <a:xfrm>
                      <a:off x="4660372" y="4690666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34" name="Oval 36"/>
                    <p:cNvSpPr/>
                    <p:nvPr/>
                  </p:nvSpPr>
                  <p:spPr>
                    <a:xfrm>
                      <a:off x="4742226" y="4772520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9" name="Group 78"/>
                  <p:cNvGrpSpPr/>
                  <p:nvPr/>
                </p:nvGrpSpPr>
                <p:grpSpPr>
                  <a:xfrm>
                    <a:off x="6262038" y="5532774"/>
                    <a:ext cx="558932" cy="558932"/>
                    <a:chOff x="4230038" y="4813107"/>
                    <a:chExt cx="558932" cy="558932"/>
                  </a:xfrm>
                  <a:grpFill/>
                </p:grpSpPr>
                <p:sp>
                  <p:nvSpPr>
                    <p:cNvPr id="131" name="Oval 130"/>
                    <p:cNvSpPr/>
                    <p:nvPr/>
                  </p:nvSpPr>
                  <p:spPr>
                    <a:xfrm>
                      <a:off x="4230038" y="4813107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32" name="Oval 38"/>
                    <p:cNvSpPr/>
                    <p:nvPr/>
                  </p:nvSpPr>
                  <p:spPr>
                    <a:xfrm>
                      <a:off x="4311892" y="4894961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0" name="Group 79"/>
                  <p:cNvGrpSpPr/>
                  <p:nvPr/>
                </p:nvGrpSpPr>
                <p:grpSpPr>
                  <a:xfrm>
                    <a:off x="5816533" y="5574056"/>
                    <a:ext cx="558932" cy="558932"/>
                    <a:chOff x="3784533" y="4854389"/>
                    <a:chExt cx="558932" cy="558932"/>
                  </a:xfrm>
                  <a:grpFill/>
                </p:grpSpPr>
                <p:sp>
                  <p:nvSpPr>
                    <p:cNvPr id="129" name="Oval 128"/>
                    <p:cNvSpPr/>
                    <p:nvPr/>
                  </p:nvSpPr>
                  <p:spPr>
                    <a:xfrm>
                      <a:off x="3784533" y="4854389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30" name="Oval 40"/>
                    <p:cNvSpPr/>
                    <p:nvPr/>
                  </p:nvSpPr>
                  <p:spPr>
                    <a:xfrm>
                      <a:off x="3866387" y="4936243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1" name="Group 80"/>
                  <p:cNvGrpSpPr/>
                  <p:nvPr/>
                </p:nvGrpSpPr>
                <p:grpSpPr>
                  <a:xfrm>
                    <a:off x="5371029" y="5532774"/>
                    <a:ext cx="558932" cy="558932"/>
                    <a:chOff x="3339029" y="4813107"/>
                    <a:chExt cx="558932" cy="558932"/>
                  </a:xfrm>
                  <a:grpFill/>
                </p:grpSpPr>
                <p:sp>
                  <p:nvSpPr>
                    <p:cNvPr id="127" name="Oval 126"/>
                    <p:cNvSpPr/>
                    <p:nvPr/>
                  </p:nvSpPr>
                  <p:spPr>
                    <a:xfrm>
                      <a:off x="3339029" y="4813107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28" name="Oval 42"/>
                    <p:cNvSpPr/>
                    <p:nvPr/>
                  </p:nvSpPr>
                  <p:spPr>
                    <a:xfrm>
                      <a:off x="3420883" y="4894961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2" name="Group 81"/>
                  <p:cNvGrpSpPr/>
                  <p:nvPr/>
                </p:nvGrpSpPr>
                <p:grpSpPr>
                  <a:xfrm>
                    <a:off x="4940695" y="5410333"/>
                    <a:ext cx="558932" cy="558932"/>
                    <a:chOff x="2908695" y="4690666"/>
                    <a:chExt cx="558932" cy="558932"/>
                  </a:xfrm>
                  <a:grpFill/>
                </p:grpSpPr>
                <p:sp>
                  <p:nvSpPr>
                    <p:cNvPr id="125" name="Oval 124"/>
                    <p:cNvSpPr/>
                    <p:nvPr/>
                  </p:nvSpPr>
                  <p:spPr>
                    <a:xfrm>
                      <a:off x="2908695" y="4690666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26" name="Oval 44"/>
                    <p:cNvSpPr/>
                    <p:nvPr/>
                  </p:nvSpPr>
                  <p:spPr>
                    <a:xfrm>
                      <a:off x="2990549" y="4772520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3" name="Group 82"/>
                  <p:cNvGrpSpPr/>
                  <p:nvPr/>
                </p:nvGrpSpPr>
                <p:grpSpPr>
                  <a:xfrm>
                    <a:off x="4540187" y="5210904"/>
                    <a:ext cx="558932" cy="558932"/>
                    <a:chOff x="2508187" y="4491237"/>
                    <a:chExt cx="558932" cy="558932"/>
                  </a:xfrm>
                  <a:grpFill/>
                </p:grpSpPr>
                <p:sp>
                  <p:nvSpPr>
                    <p:cNvPr id="123" name="Oval 122"/>
                    <p:cNvSpPr/>
                    <p:nvPr/>
                  </p:nvSpPr>
                  <p:spPr>
                    <a:xfrm>
                      <a:off x="2508187" y="4491237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24" name="Oval 46"/>
                    <p:cNvSpPr/>
                    <p:nvPr/>
                  </p:nvSpPr>
                  <p:spPr>
                    <a:xfrm>
                      <a:off x="2590041" y="4573091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4" name="Group 83"/>
                  <p:cNvGrpSpPr/>
                  <p:nvPr/>
                </p:nvGrpSpPr>
                <p:grpSpPr>
                  <a:xfrm>
                    <a:off x="4183143" y="4941277"/>
                    <a:ext cx="558932" cy="558932"/>
                    <a:chOff x="2151143" y="4221610"/>
                    <a:chExt cx="558932" cy="558932"/>
                  </a:xfrm>
                  <a:grpFill/>
                </p:grpSpPr>
                <p:sp>
                  <p:nvSpPr>
                    <p:cNvPr id="121" name="Oval 120"/>
                    <p:cNvSpPr/>
                    <p:nvPr/>
                  </p:nvSpPr>
                  <p:spPr>
                    <a:xfrm>
                      <a:off x="2151143" y="4221610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22" name="Oval 48"/>
                    <p:cNvSpPr/>
                    <p:nvPr/>
                  </p:nvSpPr>
                  <p:spPr>
                    <a:xfrm>
                      <a:off x="2232997" y="4303464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5" name="Group 84"/>
                  <p:cNvGrpSpPr/>
                  <p:nvPr/>
                </p:nvGrpSpPr>
                <p:grpSpPr>
                  <a:xfrm>
                    <a:off x="3881723" y="4610635"/>
                    <a:ext cx="558932" cy="558932"/>
                    <a:chOff x="1849723" y="3890968"/>
                    <a:chExt cx="558932" cy="558932"/>
                  </a:xfrm>
                  <a:grpFill/>
                </p:grpSpPr>
                <p:sp>
                  <p:nvSpPr>
                    <p:cNvPr id="119" name="Oval 118"/>
                    <p:cNvSpPr/>
                    <p:nvPr/>
                  </p:nvSpPr>
                  <p:spPr>
                    <a:xfrm>
                      <a:off x="1849723" y="3890968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20" name="Oval 50"/>
                    <p:cNvSpPr/>
                    <p:nvPr/>
                  </p:nvSpPr>
                  <p:spPr>
                    <a:xfrm>
                      <a:off x="1931577" y="3972822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6" name="Group 85"/>
                  <p:cNvGrpSpPr/>
                  <p:nvPr/>
                </p:nvGrpSpPr>
                <p:grpSpPr>
                  <a:xfrm>
                    <a:off x="3646190" y="4230236"/>
                    <a:ext cx="558932" cy="558932"/>
                    <a:chOff x="1614190" y="3510569"/>
                    <a:chExt cx="558932" cy="558932"/>
                  </a:xfrm>
                  <a:grpFill/>
                </p:grpSpPr>
                <p:sp>
                  <p:nvSpPr>
                    <p:cNvPr id="117" name="Oval 116"/>
                    <p:cNvSpPr/>
                    <p:nvPr/>
                  </p:nvSpPr>
                  <p:spPr>
                    <a:xfrm>
                      <a:off x="1614190" y="3510569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18" name="Oval 52"/>
                    <p:cNvSpPr/>
                    <p:nvPr/>
                  </p:nvSpPr>
                  <p:spPr>
                    <a:xfrm>
                      <a:off x="1696044" y="3592423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7" name="Group 86"/>
                  <p:cNvGrpSpPr/>
                  <p:nvPr/>
                </p:nvGrpSpPr>
                <p:grpSpPr>
                  <a:xfrm>
                    <a:off x="3484566" y="3813036"/>
                    <a:ext cx="558932" cy="558932"/>
                    <a:chOff x="1452566" y="3093369"/>
                    <a:chExt cx="558932" cy="558932"/>
                  </a:xfrm>
                  <a:grpFill/>
                </p:grpSpPr>
                <p:sp>
                  <p:nvSpPr>
                    <p:cNvPr id="115" name="Oval 114"/>
                    <p:cNvSpPr/>
                    <p:nvPr/>
                  </p:nvSpPr>
                  <p:spPr>
                    <a:xfrm>
                      <a:off x="1452566" y="3093369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16" name="Oval 54"/>
                    <p:cNvSpPr/>
                    <p:nvPr/>
                  </p:nvSpPr>
                  <p:spPr>
                    <a:xfrm>
                      <a:off x="1534420" y="3175223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8" name="Group 87"/>
                  <p:cNvGrpSpPr/>
                  <p:nvPr/>
                </p:nvGrpSpPr>
                <p:grpSpPr>
                  <a:xfrm>
                    <a:off x="3402354" y="3373241"/>
                    <a:ext cx="558932" cy="558932"/>
                    <a:chOff x="1370354" y="2653574"/>
                    <a:chExt cx="558932" cy="558932"/>
                  </a:xfrm>
                  <a:grpFill/>
                </p:grpSpPr>
                <p:sp>
                  <p:nvSpPr>
                    <p:cNvPr id="113" name="Oval 112"/>
                    <p:cNvSpPr/>
                    <p:nvPr/>
                  </p:nvSpPr>
                  <p:spPr>
                    <a:xfrm>
                      <a:off x="1370354" y="2653574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14" name="Oval 56"/>
                    <p:cNvSpPr/>
                    <p:nvPr/>
                  </p:nvSpPr>
                  <p:spPr>
                    <a:xfrm>
                      <a:off x="1452208" y="2735428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9" name="Group 88"/>
                  <p:cNvGrpSpPr/>
                  <p:nvPr/>
                </p:nvGrpSpPr>
                <p:grpSpPr>
                  <a:xfrm>
                    <a:off x="3402354" y="2925827"/>
                    <a:ext cx="558932" cy="558932"/>
                    <a:chOff x="1370354" y="2206160"/>
                    <a:chExt cx="558932" cy="558932"/>
                  </a:xfrm>
                  <a:grpFill/>
                </p:grpSpPr>
                <p:sp>
                  <p:nvSpPr>
                    <p:cNvPr id="111" name="Oval 110"/>
                    <p:cNvSpPr/>
                    <p:nvPr/>
                  </p:nvSpPr>
                  <p:spPr>
                    <a:xfrm>
                      <a:off x="1370354" y="2206160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12" name="Oval 58"/>
                    <p:cNvSpPr/>
                    <p:nvPr/>
                  </p:nvSpPr>
                  <p:spPr>
                    <a:xfrm>
                      <a:off x="1452208" y="2288014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90" name="Group 89"/>
                  <p:cNvGrpSpPr/>
                  <p:nvPr/>
                </p:nvGrpSpPr>
                <p:grpSpPr>
                  <a:xfrm>
                    <a:off x="3484566" y="2486032"/>
                    <a:ext cx="558932" cy="558932"/>
                    <a:chOff x="1452566" y="1766365"/>
                    <a:chExt cx="558932" cy="558932"/>
                  </a:xfrm>
                  <a:grpFill/>
                </p:grpSpPr>
                <p:sp>
                  <p:nvSpPr>
                    <p:cNvPr id="109" name="Oval 108"/>
                    <p:cNvSpPr/>
                    <p:nvPr/>
                  </p:nvSpPr>
                  <p:spPr>
                    <a:xfrm>
                      <a:off x="1452566" y="1766365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10" name="Oval 60"/>
                    <p:cNvSpPr/>
                    <p:nvPr/>
                  </p:nvSpPr>
                  <p:spPr>
                    <a:xfrm>
                      <a:off x="1534420" y="1848219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91" name="Group 90"/>
                  <p:cNvGrpSpPr/>
                  <p:nvPr/>
                </p:nvGrpSpPr>
                <p:grpSpPr>
                  <a:xfrm>
                    <a:off x="3646190" y="2068831"/>
                    <a:ext cx="558932" cy="558932"/>
                    <a:chOff x="1614190" y="1349164"/>
                    <a:chExt cx="558932" cy="558932"/>
                  </a:xfrm>
                  <a:grpFill/>
                </p:grpSpPr>
                <p:sp>
                  <p:nvSpPr>
                    <p:cNvPr id="107" name="Oval 106"/>
                    <p:cNvSpPr/>
                    <p:nvPr/>
                  </p:nvSpPr>
                  <p:spPr>
                    <a:xfrm>
                      <a:off x="1614190" y="1349164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08" name="Oval 62"/>
                    <p:cNvSpPr/>
                    <p:nvPr/>
                  </p:nvSpPr>
                  <p:spPr>
                    <a:xfrm>
                      <a:off x="1696044" y="1431018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92" name="Group 91"/>
                  <p:cNvGrpSpPr/>
                  <p:nvPr/>
                </p:nvGrpSpPr>
                <p:grpSpPr>
                  <a:xfrm>
                    <a:off x="3881723" y="1688433"/>
                    <a:ext cx="558932" cy="558932"/>
                    <a:chOff x="1849723" y="968766"/>
                    <a:chExt cx="558932" cy="558932"/>
                  </a:xfrm>
                  <a:grpFill/>
                </p:grpSpPr>
                <p:sp>
                  <p:nvSpPr>
                    <p:cNvPr id="105" name="Oval 104"/>
                    <p:cNvSpPr/>
                    <p:nvPr/>
                  </p:nvSpPr>
                  <p:spPr>
                    <a:xfrm>
                      <a:off x="1849723" y="968766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06" name="Oval 64"/>
                    <p:cNvSpPr/>
                    <p:nvPr/>
                  </p:nvSpPr>
                  <p:spPr>
                    <a:xfrm>
                      <a:off x="1931577" y="1050620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93" name="Group 92"/>
                  <p:cNvGrpSpPr/>
                  <p:nvPr/>
                </p:nvGrpSpPr>
                <p:grpSpPr>
                  <a:xfrm>
                    <a:off x="4183143" y="1357790"/>
                    <a:ext cx="558932" cy="558932"/>
                    <a:chOff x="2151143" y="638123"/>
                    <a:chExt cx="558932" cy="558932"/>
                  </a:xfrm>
                  <a:grpFill/>
                </p:grpSpPr>
                <p:sp>
                  <p:nvSpPr>
                    <p:cNvPr id="103" name="Oval 102"/>
                    <p:cNvSpPr/>
                    <p:nvPr/>
                  </p:nvSpPr>
                  <p:spPr>
                    <a:xfrm>
                      <a:off x="2151143" y="638123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04" name="Oval 66"/>
                    <p:cNvSpPr/>
                    <p:nvPr/>
                  </p:nvSpPr>
                  <p:spPr>
                    <a:xfrm>
                      <a:off x="2232997" y="719977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94" name="Group 93"/>
                  <p:cNvGrpSpPr/>
                  <p:nvPr/>
                </p:nvGrpSpPr>
                <p:grpSpPr>
                  <a:xfrm>
                    <a:off x="4540187" y="1088164"/>
                    <a:ext cx="558932" cy="558932"/>
                    <a:chOff x="2508187" y="368497"/>
                    <a:chExt cx="558932" cy="558932"/>
                  </a:xfrm>
                  <a:grpFill/>
                </p:grpSpPr>
                <p:sp>
                  <p:nvSpPr>
                    <p:cNvPr id="101" name="Oval 100"/>
                    <p:cNvSpPr/>
                    <p:nvPr/>
                  </p:nvSpPr>
                  <p:spPr>
                    <a:xfrm>
                      <a:off x="2508187" y="368497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02" name="Oval 68"/>
                    <p:cNvSpPr/>
                    <p:nvPr/>
                  </p:nvSpPr>
                  <p:spPr>
                    <a:xfrm>
                      <a:off x="2590041" y="450351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95" name="Group 94"/>
                  <p:cNvGrpSpPr/>
                  <p:nvPr/>
                </p:nvGrpSpPr>
                <p:grpSpPr>
                  <a:xfrm>
                    <a:off x="4940695" y="888734"/>
                    <a:ext cx="558932" cy="558932"/>
                    <a:chOff x="2908695" y="169067"/>
                    <a:chExt cx="558932" cy="558932"/>
                  </a:xfrm>
                  <a:grpFill/>
                </p:grpSpPr>
                <p:sp>
                  <p:nvSpPr>
                    <p:cNvPr id="99" name="Oval 98"/>
                    <p:cNvSpPr/>
                    <p:nvPr/>
                  </p:nvSpPr>
                  <p:spPr>
                    <a:xfrm>
                      <a:off x="2908695" y="169067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00" name="Oval 70"/>
                    <p:cNvSpPr/>
                    <p:nvPr/>
                  </p:nvSpPr>
                  <p:spPr>
                    <a:xfrm>
                      <a:off x="2990549" y="250921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96" name="Group 95"/>
                  <p:cNvGrpSpPr/>
                  <p:nvPr/>
                </p:nvGrpSpPr>
                <p:grpSpPr>
                  <a:xfrm>
                    <a:off x="5371029" y="766294"/>
                    <a:ext cx="558932" cy="558932"/>
                    <a:chOff x="3339029" y="46627"/>
                    <a:chExt cx="558932" cy="558932"/>
                  </a:xfrm>
                  <a:grpFill/>
                </p:grpSpPr>
                <p:sp>
                  <p:nvSpPr>
                    <p:cNvPr id="97" name="Oval 96"/>
                    <p:cNvSpPr/>
                    <p:nvPr/>
                  </p:nvSpPr>
                  <p:spPr>
                    <a:xfrm>
                      <a:off x="3339029" y="46627"/>
                      <a:ext cx="558932" cy="558932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alpha val="50000"/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tx1"/>
                    </a:fontRef>
                  </p:style>
                  <p:txBody>
                    <a:bodyPr/>
                    <a:lstStyle/>
                    <a:p>
                      <a:pPr eaLnBrk="1" hangingPunct="1">
                        <a:defRPr/>
                      </a:pPr>
                      <a:endParaRPr lang="en-AU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98" name="Oval 72"/>
                    <p:cNvSpPr/>
                    <p:nvPr/>
                  </p:nvSpPr>
                  <p:spPr>
                    <a:xfrm>
                      <a:off x="3420883" y="128481"/>
                      <a:ext cx="395224" cy="395224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  <p:txBody>
                    <a:bodyPr lIns="27940" tIns="27940" rIns="27940" bIns="27940" spcCol="1270" anchor="ctr"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77900">
                        <a:lnSpc>
                          <a:spcPct val="90000"/>
                        </a:lnSpc>
                        <a:spcAft>
                          <a:spcPct val="35000"/>
                        </a:spcAft>
                        <a:defRPr/>
                      </a:pPr>
                      <a:endParaRPr lang="en-AU" sz="2200" dirty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pic>
              <p:nvPicPr>
                <p:cNvPr id="28" name="Picture 27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742186" y="1779019"/>
                  <a:ext cx="281552" cy="288000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29" name="Picture 28" descr="http://3.bp.blogspot.com/-aqgk_9E5BfA/VNKL1Kl_zXI/AAAAAAAAAfI/bm1Q0-7L-Nw/s1600/Logo%2BProvinsi%2BSumatera%2BUtara%2B-%2Banakcemerlang.com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37092" y="1804983"/>
                  <a:ext cx="247197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30" name="Picture 29" descr="http://4.bp.blogspot.com/-_zjxdO1BXRM/VvtCZuE0mzI/AAAAAAAAD1U/ahi3XBefBKAe-XuijZ4-85AdCqwrqZGSg/s1600/Provinsi%2BSumatra%2BBarat%2Bvector%2Blogo.png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1759" r="21338"/>
                <a:stretch/>
              </p:blipFill>
              <p:spPr bwMode="auto">
                <a:xfrm>
                  <a:off x="6278942" y="1885490"/>
                  <a:ext cx="260270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31" name="Picture 30" descr="https://upload.wikimedia.org/wikipedia/commons/thumb/1/15/Riau_COA.svg/2000px-Riau_COA.svg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553513" y="2005419"/>
                  <a:ext cx="241852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32" name="Picture 31" descr="http://2.bp.blogspot.com/-D8DJFbnCwnc/VnZK_OP5P6I/AAAAAAAAAlA/yKmerIbOyA8/s1600/logo-provinsi-kepulauan-riau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09666" y="2164532"/>
                  <a:ext cx="215500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33" name="Picture 32" descr="http://1.bp.blogspot.com/-wzO6UaV3e7w/T4WL-L-4sMI/AAAAAAAAFk0/WgrlUJIn2GY/s1600/LOGO+PROVINSI+SUMATERA+SELATAN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08488" y="2396626"/>
                  <a:ext cx="224733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34" name="Picture 33" descr="http://3.bp.blogspot.com/-5TVTWUX3aSE/UAYqsNbAOsI/AAAAAAAAAak/WRGdfq02_R0/s1600/Logo+Prov.+Jambi.png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19068" y="2657466"/>
                  <a:ext cx="276860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35" name="Picture 34" descr="https://upload.wikimedia.org/wikipedia/commons/thumb/7/75/Coat_of_arms_of_Bangka_Belitung.svg/2000px-Coat_of_arms_of_Bangka_Belitung.svg.png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52789" y="2938430"/>
                  <a:ext cx="230773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36" name="Picture 35" descr="C:\Users\ROKEUA9151\Downloads\bengkulu.jpg"/>
                <p:cNvPicPr>
                  <a:picLocks noChangeAspect="1" noChangeArrowheads="1"/>
                </p:cNvPicPr>
                <p:nvPr/>
              </p:nvPicPr>
              <p:blipFill>
                <a:blip r:embed="rId11" cstate="print"/>
                <a:srcRect/>
                <a:stretch>
                  <a:fillRect/>
                </a:stretch>
              </p:blipFill>
              <p:spPr bwMode="auto">
                <a:xfrm>
                  <a:off x="7304298" y="3210024"/>
                  <a:ext cx="230038" cy="288000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37" name="Picture 36" descr="https://annurolampung.files.wordpress.com/2014/12/lampung_coa.png"/>
                <p:cNvPicPr>
                  <a:picLocks noChangeAspect="1" noChangeArrowheads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19179" y="3498838"/>
                  <a:ext cx="200276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38" name="Picture 37" descr="https://upload.wikimedia.org/wikipedia/commons/1/1a/Banten_coa.png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33221" y="3768073"/>
                  <a:ext cx="273164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39" name="Picture 38" descr="https://upload.wikimedia.org/wikipedia/commons/thumb/9/90/Jakarta_COA.svg/2000px-Jakarta_COA.svg.png"/>
                <p:cNvPicPr>
                  <a:picLocks noChangeAspect="1" noChangeArrowheads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44120" y="4053826"/>
                  <a:ext cx="255092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40" name="Picture 39" descr="http://3.bp.blogspot.com/-3WjnHjN-3Z8/TdujSIwu0_I/AAAAAAAADrw/FNDfIg_Ky3M/s1600/logo+Jawa_Barat.png"/>
                <p:cNvPicPr>
                  <a:picLocks noChangeAspect="1" noChangeArrowheads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965287" y="4267200"/>
                  <a:ext cx="273713" cy="324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41" name="Picture 40" descr="http://2.bp.blogspot.com/-uFWzRkjBlNU/USxzWhqxwyI/AAAAAAAAATg/r7L7wHfpnrM/s1600/Logo-Jawa+Tengah.png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780901" y="4497867"/>
                  <a:ext cx="258205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42" name="Picture 41" descr="http://4.bp.blogspot.com/-bIX_baV9DIc/VNKLnZc0N_I/AAAAAAAAAbo/Oq9M7WHgnds/s1600/Logo%2BProvinsi%2BDI%2BYogyakarta%2B-%2Banakcemerlang.com.png"/>
                <p:cNvPicPr>
                  <a:picLocks noChangeAspect="1" noChangeArrowheads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581676" y="4641867"/>
                  <a:ext cx="222124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43" name="Picture 42" descr="http://1.bp.blogspot.com/-O_Wa_dyHxlg/TdujEdvirEI/AAAAAAAADrs/WSlK1QrAi8I/s1600/logo+Jawa+Timur.png"/>
                <p:cNvPicPr>
                  <a:picLocks noChangeAspect="1" noChangeArrowheads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13723" y="4784161"/>
                  <a:ext cx="232412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44" name="Picture 43" descr="http://2.bp.blogspot.com/-QkeXJQcLXyY/Tdukk2K52oI/AAAAAAAADr8/dQI72ubZ35Y/s1600/Logo_Provinsi-Bali.png"/>
                <p:cNvPicPr>
                  <a:picLocks noChangeAspect="1" noChangeArrowheads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15276" y="4846142"/>
                  <a:ext cx="302516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45" name="Picture 44" descr="http://3.bp.blogspot.com/-M_pmsuPznOY/TyPMrz9p8LI/AAAAAAAAEqY/4XxINdXszhU/s1600/LOGO+PROPINSI+KALIMANTAN+BARAT.png"/>
                <p:cNvPicPr>
                  <a:picLocks noChangeAspect="1" noChangeArrowheads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67164" y="4888676"/>
                  <a:ext cx="212661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46" name="Picture 45" descr="http://1.bp.blogspot.com/-f5SH9cjZUkM/VNKMXh9Vz4I/AAAAAAAAAfQ/kYr2H5PPSaA/s1600/Logo%2BProvinsi%2BKalimantan%2BTengah%2B-%2Banakcemerlang.com.png"/>
                <p:cNvPicPr>
                  <a:picLocks noChangeAspect="1" noChangeArrowheads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69921" y="4883296"/>
                  <a:ext cx="251353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47" name="Picture 46" descr="http://2.bp.blogspot.com/-cOQfYqhJYEM/VMMnVrjB8VI/AAAAAAAABaU/igJAMKFHyPE/s1600/logo%2Bpemprov%2Bkalimantan%2Bselatan.png"/>
                <p:cNvPicPr>
                  <a:picLocks noChangeAspect="1" noChangeArrowheads="1"/>
                </p:cNvPicPr>
                <p:nvPr/>
              </p:nvPicPr>
              <p:blipFill rotWithShape="1"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3438" r="24317"/>
                <a:stretch/>
              </p:blipFill>
              <p:spPr bwMode="auto">
                <a:xfrm>
                  <a:off x="5201867" y="4810964"/>
                  <a:ext cx="222428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48" name="Picture 47" descr="http://2.bp.blogspot.com/-XFQd83G5McA/Uxu9V3SG9PI/AAAAAAAAMlU/Wn2xM9Q30uY/s1600/Logo+Provinsi+Kalimantan+Timur.png"/>
                <p:cNvPicPr>
                  <a:picLocks noChangeAspect="1" noChangeArrowheads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6538" y="4672334"/>
                  <a:ext cx="235594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49" name="Picture 48" descr="http://3.bp.blogspot.com/-be4m_0B66Wo/VEHSC3zMw9I/AAAAAAAAShI/Z5_o4606xwg/s1600/LOGO%2BKALIMANTAN%2BUTARA.png"/>
                <p:cNvPicPr>
                  <a:picLocks noChangeAspect="1" noChangeArrowheads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21395" y="4495734"/>
                  <a:ext cx="225692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50" name="Picture 49" descr="https://ardilamadi2.files.wordpress.com/2012/08/400f9-logoprovinsisulawesiutara.png"/>
                <p:cNvPicPr>
                  <a:picLocks noChangeAspect="1" noChangeArrowheads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94981" y="4262768"/>
                  <a:ext cx="301694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51" name="Picture 50" descr="http://3.bp.blogspot.com/--mPSKlvrNgQ/VNKLofh_WiI/AAAAAAAAAbw/_c4JCNPICWk/s1600/Logo%2BProvinsi%2BGorontalo%2B-%2Banakcemerlang.com.jpg"/>
                <p:cNvPicPr>
                  <a:picLocks noChangeAspect="1" noChangeArrowheads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59018" y="4043984"/>
                  <a:ext cx="258918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52" name="Picture 51" descr="https://luvori.files.wordpress.com/2012/12/logo-sulteng-hq.png"/>
                <p:cNvPicPr>
                  <a:picLocks noChangeAspect="1" noChangeArrowheads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84445" y="3773435"/>
                  <a:ext cx="207244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53" name="Picture 52" descr="http://2.bp.blogspot.com/-Ymdk0zH3XDA/VNKLyB68rKI/AAAAAAAAAeU/j85QBmOY8r4/s1600/Logo%2BProvinsi%2BSulawesi%2BSelatan%2B-%2Banakcemerlang.com.png"/>
                <p:cNvPicPr>
                  <a:picLocks noChangeAspect="1" noChangeArrowheads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19114" y="3474417"/>
                  <a:ext cx="248084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54" name="Picture 53" descr="http://logovektor.com/wp-content/uploads/2015/07/19_Logo-Provinsi-Sulawesi-Barat.png"/>
                <p:cNvPicPr>
                  <a:picLocks noChangeAspect="1" noChangeArrowheads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19078" y="3202347"/>
                  <a:ext cx="247457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55" name="Picture 54" descr="https://upload.wikimedia.org/wikipedia/commons/thumb/7/7f/Southeast_Sulawesi_COA.svg/2000px-Southeast_Sulawesi_COA.svg.png"/>
                <p:cNvPicPr>
                  <a:picLocks noChangeAspect="1" noChangeArrowheads="1"/>
                </p:cNvPicPr>
                <p:nvPr/>
              </p:nvPicPr>
              <p:blipFill>
                <a:blip r:embed="rId3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42967" y="2909712"/>
                  <a:ext cx="299533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56" name="Picture 55" descr="http://1.bp.blogspot.com/-CxPd7gfV_oc/Uxu_8ggjfgI/AAAAAAAAMls/-Pxlrzqye04/s1600/Logo+Provinsi+Nusa+Tenggara+Barat.png"/>
                <p:cNvPicPr>
                  <a:picLocks noChangeAspect="1" noChangeArrowheads="1"/>
                </p:cNvPicPr>
                <p:nvPr/>
              </p:nvPicPr>
              <p:blipFill>
                <a:blip r:embed="rId3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00139" y="2665456"/>
                  <a:ext cx="195301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57" name="Picture 56" descr="https://upload.wikimedia.org/wikipedia/commons/thumb/7/7f/East_Nusa_Tenggara_COA.svg/2000px-East_Nusa_Tenggara_COA.svg.png"/>
                <p:cNvPicPr>
                  <a:picLocks noChangeAspect="1" noChangeArrowheads="1"/>
                </p:cNvPicPr>
                <p:nvPr/>
              </p:nvPicPr>
              <p:blipFill>
                <a:blip r:embed="rId3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04678" y="2417985"/>
                  <a:ext cx="279340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58" name="Picture 57" descr="http://1.bp.blogspot.com/-cstQxvFo5BY/UNl0gXeJEiI/AAAAAAAAIro/bhN5gkrD0iA/s1600/LOGO+PROVINSI+MALUKU.png"/>
                <p:cNvPicPr>
                  <a:picLocks noChangeAspect="1" noChangeArrowheads="1"/>
                </p:cNvPicPr>
                <p:nvPr/>
              </p:nvPicPr>
              <p:blipFill>
                <a:blip r:embed="rId3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4019" y="2207725"/>
                  <a:ext cx="252149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59" name="Picture 58" descr="http://4.bp.blogspot.com/-iagWKVACLMo/UWPtSRyn0PI/AAAAAAAANEQ/1aD0qESYgJI/s1600/LOGO+KWARDA+MALUKU+UTARA.png"/>
                <p:cNvPicPr>
                  <a:picLocks noChangeAspect="1" noChangeArrowheads="1"/>
                </p:cNvPicPr>
                <p:nvPr/>
              </p:nvPicPr>
              <p:blipFill>
                <a:blip r:embed="rId3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7452" y="2043885"/>
                  <a:ext cx="245244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60" name="Picture 59" descr="http://4.bp.blogspot.com/-NDpbAcK86WY/TduqeF7D17I/AAAAAAAADsY/K3J4i7UQ7fA/s1600/logo+Papua.png"/>
                <p:cNvPicPr>
                  <a:picLocks noChangeAspect="1" noChangeArrowheads="1"/>
                </p:cNvPicPr>
                <p:nvPr/>
              </p:nvPicPr>
              <p:blipFill>
                <a:blip r:embed="rId3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9285" y="1907120"/>
                  <a:ext cx="250108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  <p:pic>
              <p:nvPicPr>
                <p:cNvPr id="61" name="Picture 60" descr="http://4.bp.blogspot.com/-qsLr3sKA8LA/TgRKJuGMYmI/AAAAAAAADzI/FRA4CvJl6XQ/s1600/LOGO+PAPUA+BARAT.png"/>
                <p:cNvPicPr>
                  <a:picLocks noChangeAspect="1" noChangeArrowheads="1"/>
                </p:cNvPicPr>
                <p:nvPr/>
              </p:nvPicPr>
              <p:blipFill>
                <a:blip r:embed="rId3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8838" y="1830955"/>
                  <a:ext cx="204300" cy="28800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</p:pic>
          </p:grpSp>
        </p:grpSp>
        <p:sp>
          <p:nvSpPr>
            <p:cNvPr id="23" name="Oval 22"/>
            <p:cNvSpPr/>
            <p:nvPr/>
          </p:nvSpPr>
          <p:spPr>
            <a:xfrm>
              <a:off x="2786219" y="1540892"/>
              <a:ext cx="2338857" cy="2339601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AU">
                <a:solidFill>
                  <a:prstClr val="white"/>
                </a:solidFill>
              </a:endParaRPr>
            </a:p>
          </p:txBody>
        </p:sp>
      </p:grpSp>
      <p:sp>
        <p:nvSpPr>
          <p:cNvPr id="173" name="Rectangle 172"/>
          <p:cNvSpPr/>
          <p:nvPr/>
        </p:nvSpPr>
        <p:spPr>
          <a:xfrm>
            <a:off x="2769017" y="3853844"/>
            <a:ext cx="6781800" cy="213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Brush Script MT" panose="03060802040406070304" pitchFamily="66" charset="0"/>
              </a:rPr>
              <a:t>Terima</a:t>
            </a:r>
            <a:r>
              <a:rPr lang="en-US" sz="8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rush Script MT" panose="03060802040406070304" pitchFamily="66" charset="0"/>
              </a:rPr>
              <a:t> </a:t>
            </a:r>
            <a:r>
              <a:rPr lang="en-US" sz="8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Brush Script MT" panose="03060802040406070304" pitchFamily="66" charset="0"/>
              </a:rPr>
              <a:t>Kasih</a:t>
            </a:r>
            <a:endParaRPr lang="en-US" sz="8800" b="1" dirty="0">
              <a:solidFill>
                <a:schemeClr val="tx1">
                  <a:lumMod val="95000"/>
                  <a:lumOff val="5000"/>
                </a:schemeClr>
              </a:solidFill>
              <a:latin typeface="Brush Script MT" panose="03060802040406070304" pitchFamily="66" charset="0"/>
            </a:endParaRPr>
          </a:p>
        </p:txBody>
      </p:sp>
      <p:sp>
        <p:nvSpPr>
          <p:cNvPr id="174" name="Rectangle 173"/>
          <p:cNvSpPr/>
          <p:nvPr/>
        </p:nvSpPr>
        <p:spPr>
          <a:xfrm>
            <a:off x="686884" y="5483220"/>
            <a:ext cx="10849205" cy="95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67" b="1" dirty="0" err="1"/>
              <a:t>Direktorat</a:t>
            </a:r>
            <a:r>
              <a:rPr lang="en-US" sz="1867" b="1" dirty="0"/>
              <a:t> </a:t>
            </a:r>
            <a:r>
              <a:rPr lang="en-US" sz="1867" b="1" dirty="0" err="1"/>
              <a:t>Sinkronisasi</a:t>
            </a:r>
            <a:r>
              <a:rPr lang="en-US" sz="1867" b="1" dirty="0"/>
              <a:t> </a:t>
            </a:r>
            <a:r>
              <a:rPr lang="en-US" sz="1867" b="1" dirty="0" err="1"/>
              <a:t>Urusan</a:t>
            </a:r>
            <a:r>
              <a:rPr lang="en-US" sz="1867" b="1" dirty="0"/>
              <a:t> </a:t>
            </a:r>
            <a:r>
              <a:rPr lang="en-US" sz="1867" b="1" dirty="0" err="1"/>
              <a:t>Pemerintah</a:t>
            </a:r>
            <a:r>
              <a:rPr lang="en-US" sz="1867" b="1" dirty="0"/>
              <a:t> Daerah (SUPD) II</a:t>
            </a:r>
          </a:p>
          <a:p>
            <a:pPr algn="ctr"/>
            <a:r>
              <a:rPr lang="en-US" sz="1867" b="1" dirty="0" err="1"/>
              <a:t>Direktorat</a:t>
            </a:r>
            <a:r>
              <a:rPr lang="en-US" sz="1867" b="1" dirty="0"/>
              <a:t> </a:t>
            </a:r>
            <a:r>
              <a:rPr lang="en-US" sz="1867" b="1" dirty="0" err="1"/>
              <a:t>Jenderal</a:t>
            </a:r>
            <a:r>
              <a:rPr lang="en-US" sz="1867" b="1" dirty="0"/>
              <a:t> Bina Pembangunan Daerah</a:t>
            </a:r>
          </a:p>
          <a:p>
            <a:pPr algn="ctr"/>
            <a:r>
              <a:rPr lang="en-US" sz="1867" b="1" dirty="0" err="1"/>
              <a:t>Kementerian</a:t>
            </a:r>
            <a:r>
              <a:rPr lang="en-US" sz="1867" b="1" dirty="0"/>
              <a:t> </a:t>
            </a:r>
            <a:r>
              <a:rPr lang="en-US" sz="1867" b="1" dirty="0" err="1"/>
              <a:t>Dalam</a:t>
            </a:r>
            <a:r>
              <a:rPr lang="en-US" sz="1867" b="1" dirty="0"/>
              <a:t> </a:t>
            </a:r>
            <a:r>
              <a:rPr lang="en-US" sz="1867" b="1" dirty="0" err="1"/>
              <a:t>Negeri</a:t>
            </a:r>
            <a:endParaRPr lang="en-US" sz="1867" b="1" dirty="0"/>
          </a:p>
        </p:txBody>
      </p:sp>
    </p:spTree>
    <p:extLst>
      <p:ext uri="{BB962C8B-B14F-4D97-AF65-F5344CB8AC3E}">
        <p14:creationId xmlns:p14="http://schemas.microsoft.com/office/powerpoint/2010/main" val="2604375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31391" y="313313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Dasar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Hukum</a:t>
            </a:r>
            <a:endParaRPr lang="id-ID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92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00429" y="3178669"/>
            <a:ext cx="320991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Umum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telah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dibangun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oleh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setiap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orang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harus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diserahkan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kepada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pemerintah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kabupaten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kota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sesuai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ketentuan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perundang-undangan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94175" y="2522319"/>
            <a:ext cx="39213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Pemerintah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Pusat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menyelenggarakan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urusan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pemerintahan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konkuren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berwenang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(a)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menetapkan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NSPK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rangka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penyelenggaraan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Urusan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Pemerintahan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melaksanakan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pembinaan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pengawasan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urusan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pemerintahan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menjadi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kewenangan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daerah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916148" y="-78424"/>
            <a:ext cx="54982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Dasar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Hukum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Penyerahan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Prasana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4592" y="1198880"/>
            <a:ext cx="35861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Undang-Undang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No. 23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2014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Pemerintahan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Daerah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2283" y="1198880"/>
            <a:ext cx="3671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Undang-Undang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No. 1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2011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Kawasan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Permukiman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Psl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47 </a:t>
            </a:r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4148919" y="1506624"/>
            <a:ext cx="0" cy="4634982"/>
          </a:xfrm>
          <a:prstGeom prst="line">
            <a:avLst/>
          </a:prstGeom>
          <a:ln w="28575">
            <a:solidFill>
              <a:srgbClr val="0D39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089156" y="1855230"/>
            <a:ext cx="0" cy="4634982"/>
          </a:xfrm>
          <a:prstGeom prst="line">
            <a:avLst/>
          </a:prstGeom>
          <a:ln w="28575">
            <a:solidFill>
              <a:srgbClr val="0D39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8184689" y="1198880"/>
            <a:ext cx="38771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Pemerintah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No 14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2016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kawasan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Permukiman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23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467312" y="3317168"/>
            <a:ext cx="33118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Umum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telah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dibangun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oleh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setiap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orang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harus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diserahkan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kepada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Pemerintah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kabupaten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kota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sesuai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ketentuan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perundang-undangan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370" y="5440403"/>
            <a:ext cx="40061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Daerah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berhak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menetapkan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kebijakan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Daerah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menyelenggarakan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Urusan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Pemerintahan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menjadi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kewenangan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Daerah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36747" y="2214543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 16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36747" y="5071071"/>
            <a:ext cx="12362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 17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64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1436" y="0"/>
            <a:ext cx="623702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Pembagian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Urusan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Bidang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Kawasan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Pemukiman</a:t>
            </a:r>
            <a:endParaRPr lang="id-ID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336267"/>
              </p:ext>
            </p:extLst>
          </p:nvPr>
        </p:nvGraphicFramePr>
        <p:xfrm>
          <a:off x="391436" y="1556679"/>
          <a:ext cx="11359286" cy="386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5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8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08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34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 URUSAN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PEMERINTAH PUSAT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DAERAH PROVINSI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DAERAH  KABUPATEN/KOTA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Perumahan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lphaUcPeriod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Penyediaan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masyarakat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berpenghasilan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rendah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(MBR).</a:t>
                      </a:r>
                    </a:p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AutoNum type="alphaUcPeriod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Penyediaan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rehabilitasi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korban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bencana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nasional</a:t>
                      </a:r>
                      <a:endParaRPr lang="id-ID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AutoNum type="alphaUcPeriod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Fasilitasi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penyediaan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masyarakat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terkena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relokasi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program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pemerintah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Pusat</a:t>
                      </a:r>
                      <a:endParaRPr lang="en-US" sz="16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AutoNum type="alphaUcPeriod"/>
                      </a:pP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system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pembiayaan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perumahan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MBR.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AutoNum type="alphaUcPeriod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Penyediaan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rehabilitasi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korban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bencana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provinsi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AutoNum type="alphaUcPeriod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Fasilitasi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penyediaan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masyarakat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terkena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relokasi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program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pemerintah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daerah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provinsi</a:t>
                      </a:r>
                      <a:endParaRPr lang="en-US" sz="16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AutoNum type="alphaUcPeriod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Penyediaan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rehabilitasi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korban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bencana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kabupaten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kota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AutoNum type="alphaUcPeriod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Fasilitasi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penyediaan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masyarakat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terkena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relokasi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program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pemerintah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daerah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kabupaten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kota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AutoNum type="alphaUcPeriod"/>
                      </a:pP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Penerbitan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izin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pembangunan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perumahan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AutoNum type="alphaUcPeriod"/>
                      </a:pP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Penerbitan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sertifikasi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kepemilikan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bangunan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gedung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(SKBG).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86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317735"/>
              </p:ext>
            </p:extLst>
          </p:nvPr>
        </p:nvGraphicFramePr>
        <p:xfrm>
          <a:off x="97519" y="666111"/>
          <a:ext cx="11971651" cy="582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2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07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43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242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21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 URUSAN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PEMERINTAH PUSAT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DAERAH PROVINSI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DAERAH  KABUPATEN/KOTA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5787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Kawasan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endParaRPr lang="en-US" sz="16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342900" indent="-342900">
                        <a:buAutoNum type="alphaUcPeriod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Penetapan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system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kawasan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342900" indent="-342900">
                        <a:buAutoNum type="alphaUcPeriod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Penataan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peningkatan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kualitas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kawasan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kumuh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luas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15 (lima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belas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ha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atau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lebih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Penataan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peningkatan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kualitas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kawasan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kumuh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luas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10 (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sepuluh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ha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sampai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dibawah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15 (lima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belas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ha.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342900" indent="-342900">
                        <a:buAutoNum type="alphaUcPeriod"/>
                      </a:pP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Penerbitan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izin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pembangunan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pengembangan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kawasan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342900" indent="-342900">
                        <a:buAutoNum type="alphaUcPeriod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Penataan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peningkatan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kualitas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kawasan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kumuh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luas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dibawah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10 (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sepuluh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ha.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7794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Perumahan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kawasan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kumuh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Pencegahan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perumahan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kawasan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kumuh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pada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daerah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kabupaten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kota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7794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Prasarana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sarana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utilitas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umum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psu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PSU di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lingkungan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hunian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kawasan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PSU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endParaRPr lang="en-US" sz="1600" b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PSU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perumahan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785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Sertifikasi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kualifikasi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klasifikasi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registrasi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bidang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perumahan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kawasan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Sertifikasi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kualifikasi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klasifikasi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registrasi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orang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atau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hukum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melaksanakan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perancangan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serta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r>
                        <a:rPr lang="en-US" sz="16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PSU </a:t>
                      </a:r>
                      <a:r>
                        <a:rPr lang="en-US" sz="1600" baseline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tingkat</a:t>
                      </a:r>
                      <a:r>
                        <a:rPr lang="en-US" sz="16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kemampuan</a:t>
                      </a:r>
                      <a:r>
                        <a:rPr lang="en-US" sz="16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besar</a:t>
                      </a:r>
                      <a:r>
                        <a:rPr lang="en-US" sz="16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Sertifikasi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registrasi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orang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atau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hukum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melaksanakan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perancangan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serta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r>
                        <a:rPr lang="en-US" sz="16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PSU </a:t>
                      </a:r>
                      <a:r>
                        <a:rPr lang="en-US" sz="1600" baseline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tingkat</a:t>
                      </a:r>
                      <a:r>
                        <a:rPr lang="en-US" sz="16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kemampuan</a:t>
                      </a:r>
                      <a:r>
                        <a:rPr lang="en-US" sz="16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menengah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buNone/>
                      </a:pPr>
                      <a:endParaRPr lang="en-US" sz="16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Sertifikasi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registrasi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orang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atau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hukum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melaksanakan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perancangan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serta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perencanaan</a:t>
                      </a:r>
                      <a:r>
                        <a:rPr lang="en-US" sz="16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PSU </a:t>
                      </a:r>
                      <a:r>
                        <a:rPr lang="en-US" sz="1600" baseline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tingkat</a:t>
                      </a:r>
                      <a:r>
                        <a:rPr lang="en-US" sz="16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kemampuan</a:t>
                      </a:r>
                      <a:r>
                        <a:rPr lang="en-US" sz="16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kecil</a:t>
                      </a:r>
                      <a:r>
                        <a:rPr lang="en-US" sz="16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97519" y="3563303"/>
            <a:ext cx="11971651" cy="88586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ectangle 3"/>
          <p:cNvSpPr/>
          <p:nvPr/>
        </p:nvSpPr>
        <p:spPr>
          <a:xfrm>
            <a:off x="996286" y="0"/>
            <a:ext cx="9826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Pembagian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Urusan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Bidang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Kawasan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Pemukiman</a:t>
            </a:r>
            <a:endParaRPr lang="id-ID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66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1D7D4D-F2C3-354F-BEDB-C4A73B9A53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216967"/>
              </p:ext>
            </p:extLst>
          </p:nvPr>
        </p:nvGraphicFramePr>
        <p:xfrm>
          <a:off x="120570" y="1351063"/>
          <a:ext cx="11971651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2333">
                  <a:extLst>
                    <a:ext uri="{9D8B030D-6E8A-4147-A177-3AD203B41FA5}">
                      <a16:colId xmlns:a16="http://schemas.microsoft.com/office/drawing/2014/main" val="2530283038"/>
                    </a:ext>
                  </a:extLst>
                </a:gridCol>
                <a:gridCol w="3230706">
                  <a:extLst>
                    <a:ext uri="{9D8B030D-6E8A-4147-A177-3AD203B41FA5}">
                      <a16:colId xmlns:a16="http://schemas.microsoft.com/office/drawing/2014/main" val="6483109"/>
                    </a:ext>
                  </a:extLst>
                </a:gridCol>
                <a:gridCol w="2804318">
                  <a:extLst>
                    <a:ext uri="{9D8B030D-6E8A-4147-A177-3AD203B41FA5}">
                      <a16:colId xmlns:a16="http://schemas.microsoft.com/office/drawing/2014/main" val="944830763"/>
                    </a:ext>
                  </a:extLst>
                </a:gridCol>
                <a:gridCol w="3624294">
                  <a:extLst>
                    <a:ext uri="{9D8B030D-6E8A-4147-A177-3AD203B41FA5}">
                      <a16:colId xmlns:a16="http://schemas.microsoft.com/office/drawing/2014/main" val="1835773124"/>
                    </a:ext>
                  </a:extLst>
                </a:gridCol>
              </a:tblGrid>
              <a:tr h="737794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Prasarana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sarana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utilitas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umum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psu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PSU di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i="1" baseline="0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lingkungan</a:t>
                      </a:r>
                      <a:r>
                        <a:rPr lang="en-US" sz="1600" i="1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i="1" baseline="0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hunian</a:t>
                      </a:r>
                      <a:r>
                        <a:rPr lang="en-US" sz="1600" i="1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kawasan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PSU </a:t>
                      </a:r>
                      <a:r>
                        <a:rPr lang="en-US" sz="1600" u="sng" baseline="0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endParaRPr lang="en-US" sz="1600" b="1" u="sng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6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Penyelenggaraan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PSU </a:t>
                      </a:r>
                      <a:r>
                        <a:rPr lang="en-US" sz="1600" u="sng" baseline="0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perumahan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4040162014"/>
                  </a:ext>
                </a:extLst>
              </a:tr>
              <a:tr h="737794">
                <a:tc>
                  <a:txBody>
                    <a:bodyPr/>
                    <a:lstStyle/>
                    <a:p>
                      <a:pPr mar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Ketentuan</a:t>
                      </a: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Hukum</a:t>
                      </a: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menurut</a:t>
                      </a: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UU No. 1 </a:t>
                      </a:r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2011 </a:t>
                      </a:r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ttg</a:t>
                      </a: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PKP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2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Lingkungan</a:t>
                      </a:r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Hunian</a:t>
                      </a:r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adalah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bagian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dari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Kawasan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terdiri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atas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lebih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dari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satu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satuan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2000" b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r>
                        <a:rPr lang="en-US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adalah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bagian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dari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lingkungan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hunian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terdiri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atas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lebih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dari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satu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satuan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perumahan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mempunyai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PSU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serta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mempunyai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penunjang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kegiatan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fungsi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lain di Kawasan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perkotaan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atau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Kawasan </a:t>
                      </a:r>
                      <a:r>
                        <a:rPr lang="en-US" sz="2000" b="1" i="1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perdesaan</a:t>
                      </a:r>
                      <a:r>
                        <a:rPr lang="en-US" sz="2000" b="1" i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2000" b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2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Perumahan</a:t>
                      </a:r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adalah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kumpulan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sebagai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bagian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dari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permukiman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baik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perkotaan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maupun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perdesaan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yang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dilengkapi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PSU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sebagai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hasil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upaya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pemenuhan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rumah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layak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huni</a:t>
                      </a:r>
                      <a:r>
                        <a:rPr lang="en-US" sz="2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3034827531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3731D9B-9CE2-F541-92D8-DA827AE492CE}"/>
              </a:ext>
            </a:extLst>
          </p:cNvPr>
          <p:cNvSpPr/>
          <p:nvPr/>
        </p:nvSpPr>
        <p:spPr>
          <a:xfrm>
            <a:off x="599780" y="277792"/>
            <a:ext cx="8648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Definisi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Ketentuan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Hukum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Permukiman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Lingkungan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Hunian</a:t>
            </a:r>
            <a:endParaRPr lang="id-ID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906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600883"/>
              </p:ext>
            </p:extLst>
          </p:nvPr>
        </p:nvGraphicFramePr>
        <p:xfrm>
          <a:off x="282057" y="812953"/>
          <a:ext cx="11573301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355">
                  <a:extLst>
                    <a:ext uri="{9D8B030D-6E8A-4147-A177-3AD203B41FA5}">
                      <a16:colId xmlns:a16="http://schemas.microsoft.com/office/drawing/2014/main" val="137519317"/>
                    </a:ext>
                  </a:extLst>
                </a:gridCol>
                <a:gridCol w="2866030">
                  <a:extLst>
                    <a:ext uri="{9D8B030D-6E8A-4147-A177-3AD203B41FA5}">
                      <a16:colId xmlns:a16="http://schemas.microsoft.com/office/drawing/2014/main" val="2651030824"/>
                    </a:ext>
                  </a:extLst>
                </a:gridCol>
                <a:gridCol w="4203510">
                  <a:extLst>
                    <a:ext uri="{9D8B030D-6E8A-4147-A177-3AD203B41FA5}">
                      <a16:colId xmlns:a16="http://schemas.microsoft.com/office/drawing/2014/main" val="4092544464"/>
                    </a:ext>
                  </a:extLst>
                </a:gridCol>
                <a:gridCol w="3316406">
                  <a:extLst>
                    <a:ext uri="{9D8B030D-6E8A-4147-A177-3AD203B41FA5}">
                      <a16:colId xmlns:a16="http://schemas.microsoft.com/office/drawing/2014/main" val="3269684221"/>
                    </a:ext>
                  </a:extLst>
                </a:gridCol>
              </a:tblGrid>
              <a:tr h="45404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PSU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Undang-Undang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No 1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2011</a:t>
                      </a:r>
                      <a:endParaRPr lang="id-ID" sz="18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6288" marR="46288" marT="0" marB="0"/>
                </a:tc>
                <a:tc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Peraturan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Menteri</a:t>
                      </a:r>
                      <a:r>
                        <a:rPr lang="en-US" sz="1800" b="1" baseline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baseline="0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Dalam</a:t>
                      </a:r>
                      <a:r>
                        <a:rPr lang="en-US" sz="1800" b="1" baseline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baseline="0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Negeri</a:t>
                      </a:r>
                      <a:r>
                        <a:rPr lang="en-US" sz="1800" b="1" baseline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No 9 </a:t>
                      </a:r>
                      <a:r>
                        <a:rPr lang="en-US" sz="1800" b="1" baseline="0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800" b="1" baseline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2009</a:t>
                      </a:r>
                      <a:endParaRPr lang="id-ID" sz="1800" b="1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Peraturan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Pemerintah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14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0885659"/>
                  </a:ext>
                </a:extLst>
              </a:tr>
              <a:tr h="765191">
                <a:tc>
                  <a:txBody>
                    <a:bodyPr/>
                    <a:lstStyle/>
                    <a:p>
                      <a:r>
                        <a:rPr lang="en-US" dirty="0" err="1"/>
                        <a:t>Prasarana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kelengkapan dasar fisik lingkungan hunian yang memenuhi standar tertentu untuk kebutuhan bertempat tinggal yang layak, sehat, aman, dan nyaman.</a:t>
                      </a:r>
                    </a:p>
                  </a:txBody>
                  <a:tcPr marL="46288" marR="4628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jaringan jalan;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jaringan saluran pembuangan air limbah;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jaringan saluran pembuangan air hujan (drainase); dan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tempat pembuangan sampah.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jaringan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jalan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jaringan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drainase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penyediaan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air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minum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pengelolaan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persampahan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sanitasi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</a:t>
                      </a:r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proteksi</a:t>
                      </a:r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kebakaran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9847162"/>
                  </a:ext>
                </a:extLst>
              </a:tr>
              <a:tr h="765191">
                <a:tc>
                  <a:txBody>
                    <a:bodyPr/>
                    <a:lstStyle/>
                    <a:p>
                      <a:r>
                        <a:rPr lang="en-US" dirty="0" err="1"/>
                        <a:t>Sarana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fasilitas dalam lingkungan hunian yang berfungsi untuk mendukung penyelenggaraan dan pengembangan kehidupan sosial, budaya, dan ekonomi.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18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sarana perniagaan/perbelanjaan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;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sarana pelayanan umum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dan pemerintahan;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sarana pendidikan;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sarana kesehatan;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sarana peribadatan;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sarana rekreasi dan olah raga;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sarana pemakaman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;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sarana pertamanan dan ruang terbuka hijau</a:t>
                      </a:r>
                      <a:r>
                        <a:rPr lang="id-ID" sz="18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; sarana parkir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pemerintahan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pendidikan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pembelajaran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kebudayaan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rekreasi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peribadatan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kesehatan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ruang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terbuka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hijau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perdagangan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839840"/>
                  </a:ext>
                </a:extLst>
              </a:tr>
              <a:tr h="765191">
                <a:tc>
                  <a:txBody>
                    <a:bodyPr/>
                    <a:lstStyle/>
                    <a:p>
                      <a:r>
                        <a:rPr lang="en-US" dirty="0" err="1"/>
                        <a:t>Utilitas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Umum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kelengkapan penunjang untuk pelayanan lingkungan hunian.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18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jaringan air bersih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;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jaringan listrik;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jaringan telepon;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jaringan gas;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jaringan transportasi;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id-ID" sz="18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pemadam kebakaran; 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dan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18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sarana penerangan jasa umum</a:t>
                      </a:r>
                      <a:r>
                        <a:rPr lang="id-ID" sz="18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jaringan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energi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jaringan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telekomunikasi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jaringan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052434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217060" y="228178"/>
            <a:ext cx="97032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Ketentuan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Hukum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endParaRPr lang="id-ID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515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08561" y="3146777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Pokok-Pokok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Pengaturan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PSU di Daerah</a:t>
            </a:r>
            <a:endParaRPr lang="id-ID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2852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JEcfHnYeU6IIdeGP8Rko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JEcfHnYeU6IIdeGP8RkoA"/>
</p:tagLst>
</file>

<file path=ppt/theme/theme1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2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3017</TotalTime>
  <Words>2524</Words>
  <Application>Microsoft Office PowerPoint</Application>
  <PresentationFormat>Widescreen</PresentationFormat>
  <Paragraphs>442</Paragraphs>
  <Slides>29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17</vt:i4>
      </vt:variant>
      <vt:variant>
        <vt:lpstr>Theme</vt:lpstr>
      </vt:variant>
      <vt:variant>
        <vt:i4>17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64" baseType="lpstr">
      <vt:lpstr>SimSun</vt:lpstr>
      <vt:lpstr>Academy Engraved LET</vt:lpstr>
      <vt:lpstr>Aharoni</vt:lpstr>
      <vt:lpstr>Arial</vt:lpstr>
      <vt:lpstr>Arial Narrow</vt:lpstr>
      <vt:lpstr>Bookman Old Style</vt:lpstr>
      <vt:lpstr>Brush Script MT</vt:lpstr>
      <vt:lpstr>Calibri</vt:lpstr>
      <vt:lpstr>Calibri Light</vt:lpstr>
      <vt:lpstr>Cambria</vt:lpstr>
      <vt:lpstr>Gill Sans</vt:lpstr>
      <vt:lpstr>Helvetica</vt:lpstr>
      <vt:lpstr>Helvetica Neue</vt:lpstr>
      <vt:lpstr>Open Sans Extrabold</vt:lpstr>
      <vt:lpstr>Oswald</vt:lpstr>
      <vt:lpstr>Times New Roman</vt:lpstr>
      <vt:lpstr>Wingdings</vt:lpstr>
      <vt:lpstr>10_Office Theme</vt:lpstr>
      <vt:lpstr>26_Office Theme</vt:lpstr>
      <vt:lpstr>25_Office Theme</vt:lpstr>
      <vt:lpstr>16_Office Theme</vt:lpstr>
      <vt:lpstr>11_Office Theme</vt:lpstr>
      <vt:lpstr>12_Office Theme</vt:lpstr>
      <vt:lpstr>15_Office Theme</vt:lpstr>
      <vt:lpstr>17_Office Theme</vt:lpstr>
      <vt:lpstr>22_Office Theme</vt:lpstr>
      <vt:lpstr>23_Office Theme</vt:lpstr>
      <vt:lpstr>24_Office Theme</vt:lpstr>
      <vt:lpstr>18_Office Theme</vt:lpstr>
      <vt:lpstr>20_Office Theme</vt:lpstr>
      <vt:lpstr>13_Office Theme</vt:lpstr>
      <vt:lpstr>19_Office Theme</vt:lpstr>
      <vt:lpstr>21_Office Theme</vt:lpstr>
      <vt:lpstr>14_Office Theme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Percepatan Perizinan Pembangunan Perumahan bagi MBR</dc:title>
  <dc:creator>tomyrisqi@outlook.com</dc:creator>
  <cp:lastModifiedBy>Nabilah fahriah</cp:lastModifiedBy>
  <cp:revision>314</cp:revision>
  <cp:lastPrinted>2019-07-15T09:16:38Z</cp:lastPrinted>
  <dcterms:created xsi:type="dcterms:W3CDTF">2019-02-28T08:19:50Z</dcterms:created>
  <dcterms:modified xsi:type="dcterms:W3CDTF">2019-07-15T09:24:45Z</dcterms:modified>
</cp:coreProperties>
</file>